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9" r:id="rId3"/>
    <p:sldId id="271" r:id="rId4"/>
    <p:sldId id="272" r:id="rId5"/>
    <p:sldId id="273" r:id="rId6"/>
    <p:sldId id="274" r:id="rId7"/>
    <p:sldId id="268" r:id="rId8"/>
    <p:sldId id="275" r:id="rId9"/>
    <p:sldId id="276" r:id="rId10"/>
    <p:sldId id="281" r:id="rId11"/>
    <p:sldId id="282" r:id="rId12"/>
    <p:sldId id="283" r:id="rId13"/>
    <p:sldId id="284"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04" autoAdjust="0"/>
  </p:normalViewPr>
  <p:slideViewPr>
    <p:cSldViewPr>
      <p:cViewPr varScale="1">
        <p:scale>
          <a:sx n="84" d="100"/>
          <a:sy n="84" d="100"/>
        </p:scale>
        <p:origin x="-17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5E2DD-C2B1-471A-B425-93067CDDAA73}" type="datetimeFigureOut">
              <a:rPr lang="en-US" smtClean="0"/>
              <a:t>3/14/2016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95AC8-87C9-4478-AD4A-EE1377D041EC}" type="slidenum">
              <a:rPr lang="en-US" smtClean="0"/>
              <a:t>‹#›</a:t>
            </a:fld>
            <a:endParaRPr lang="en-US"/>
          </a:p>
        </p:txBody>
      </p:sp>
    </p:spTree>
    <p:extLst>
      <p:ext uri="{BB962C8B-B14F-4D97-AF65-F5344CB8AC3E}">
        <p14:creationId xmlns:p14="http://schemas.microsoft.com/office/powerpoint/2010/main" val="95472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2</a:t>
            </a:fld>
            <a:endParaRPr lang="en-US"/>
          </a:p>
        </p:txBody>
      </p:sp>
    </p:spTree>
    <p:extLst>
      <p:ext uri="{BB962C8B-B14F-4D97-AF65-F5344CB8AC3E}">
        <p14:creationId xmlns:p14="http://schemas.microsoft.com/office/powerpoint/2010/main" val="138101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E" sz="1200" dirty="0" err="1" smtClean="0"/>
              <a:t>Ballyhoura</a:t>
            </a:r>
            <a:r>
              <a:rPr lang="en-IE" sz="1200" dirty="0" smtClean="0"/>
              <a:t> Rural Employment Service</a:t>
            </a:r>
            <a:r>
              <a:rPr lang="en-IE" sz="1200" baseline="0" dirty="0" smtClean="0"/>
              <a:t> - </a:t>
            </a:r>
            <a:r>
              <a:rPr lang="en-IE" dirty="0" smtClean="0"/>
              <a:t>Targeted employment information,</a:t>
            </a:r>
            <a:r>
              <a:rPr lang="en-IE" baseline="0" dirty="0" smtClean="0"/>
              <a:t> </a:t>
            </a:r>
            <a:r>
              <a:rPr lang="en-US" baseline="0" dirty="0" smtClean="0"/>
              <a:t>Outreach clinics and one to one and group based pre-employment advice, Accredited and non-accredited training programmes – 135 clients benefited from the service.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E" baseline="0" dirty="0" smtClean="0"/>
              <a:t>This action supported over 80 clients in 2015 and succeed in getting 20 into self employment. </a:t>
            </a:r>
          </a:p>
          <a:p>
            <a:r>
              <a:rPr lang="en-US" dirty="0" smtClean="0"/>
              <a:t>3.   Client Engagement – Employment - </a:t>
            </a:r>
            <a:r>
              <a:rPr lang="en-US" sz="1200" b="0" i="0" u="none" strike="noStrike" kern="1200" baseline="0" dirty="0" smtClean="0">
                <a:solidFill>
                  <a:schemeClr val="tx1"/>
                </a:solidFill>
                <a:latin typeface="+mn-lt"/>
                <a:ea typeface="+mn-ea"/>
                <a:cs typeface="+mn-cs"/>
              </a:rPr>
              <a:t>12% of the total caseload were aged under 25 and not in education, employment or training (NEET).  </a:t>
            </a:r>
          </a:p>
          <a:p>
            <a:r>
              <a:rPr lang="en-US" sz="1200" b="0" i="0" u="none" strike="noStrike" kern="1200" baseline="0" dirty="0" smtClean="0">
                <a:solidFill>
                  <a:schemeClr val="tx1"/>
                </a:solidFill>
                <a:latin typeface="+mn-lt"/>
                <a:ea typeface="+mn-ea"/>
                <a:cs typeface="+mn-cs"/>
              </a:rPr>
              <a:t>- Guidance on how and where to search to employment opportunities </a:t>
            </a:r>
          </a:p>
          <a:p>
            <a:r>
              <a:rPr lang="en-US" sz="1200" b="0" i="0" u="none" strike="noStrike" kern="1200" baseline="0" dirty="0" smtClean="0">
                <a:solidFill>
                  <a:schemeClr val="tx1"/>
                </a:solidFill>
                <a:latin typeface="+mn-lt"/>
                <a:ea typeface="+mn-ea"/>
                <a:cs typeface="+mn-cs"/>
              </a:rPr>
              <a:t>- Interview preparation </a:t>
            </a:r>
          </a:p>
          <a:p>
            <a:pPr marL="171450" indent="-171450">
              <a:buFontTx/>
              <a:buChar char="-"/>
            </a:pPr>
            <a:r>
              <a:rPr lang="en-US" sz="1200" b="0" i="0" u="none" strike="noStrike" kern="1200" baseline="0" dirty="0" smtClean="0">
                <a:solidFill>
                  <a:schemeClr val="tx1"/>
                </a:solidFill>
                <a:latin typeface="+mn-lt"/>
                <a:ea typeface="+mn-ea"/>
                <a:cs typeface="+mn-cs"/>
              </a:rPr>
              <a:t>Completion of applications for education and training courses </a:t>
            </a:r>
          </a:p>
          <a:p>
            <a:pPr marL="171450" indent="-171450">
              <a:buFontTx/>
              <a:buChar char="-"/>
            </a:pPr>
            <a:endParaRPr lang="en-IE"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IE" sz="1200" b="0" i="0" u="none" strike="noStrike" kern="1200" baseline="0" dirty="0" smtClean="0">
                <a:solidFill>
                  <a:schemeClr val="tx1"/>
                </a:solidFill>
                <a:latin typeface="+mn-lt"/>
                <a:ea typeface="+mn-ea"/>
                <a:cs typeface="+mn-cs"/>
              </a:rPr>
              <a:t>Image – Mayo Business - </a:t>
            </a:r>
            <a:r>
              <a:rPr lang="en-US" sz="1200" i="1" kern="1200" dirty="0" smtClean="0">
                <a:solidFill>
                  <a:schemeClr val="tx1"/>
                </a:solidFill>
                <a:effectLst/>
                <a:latin typeface="+mn-lt"/>
                <a:ea typeface="+mn-ea"/>
                <a:cs typeface="+mn-cs"/>
              </a:rPr>
              <a:t>Winner Michael Mc </a:t>
            </a:r>
            <a:r>
              <a:rPr lang="en-US" sz="1200" i="1" kern="1200" dirty="0" err="1" smtClean="0">
                <a:solidFill>
                  <a:schemeClr val="tx1"/>
                </a:solidFill>
                <a:effectLst/>
                <a:latin typeface="+mn-lt"/>
                <a:ea typeface="+mn-ea"/>
                <a:cs typeface="+mn-cs"/>
              </a:rPr>
              <a:t>Greal</a:t>
            </a:r>
            <a:r>
              <a:rPr lang="en-US" sz="1200" i="1" kern="1200" dirty="0" smtClean="0">
                <a:solidFill>
                  <a:schemeClr val="tx1"/>
                </a:solidFill>
                <a:effectLst/>
                <a:latin typeface="+mn-lt"/>
                <a:ea typeface="+mn-ea"/>
                <a:cs typeface="+mn-cs"/>
              </a:rPr>
              <a:t>: The Wild West “My business would have been impossible without the programme. To have the security behind the business with this programme was amazing”.</a:t>
            </a:r>
            <a:endParaRPr lang="en-US" sz="1200" kern="1200" dirty="0" smtClean="0">
              <a:solidFill>
                <a:schemeClr val="tx1"/>
              </a:solidFill>
              <a:effectLst/>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171450" indent="-171450">
              <a:buFontTx/>
              <a:buChar char="-"/>
            </a:pPr>
            <a:endParaRPr lang="en-IE"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11</a:t>
            </a:fld>
            <a:endParaRPr lang="en-US"/>
          </a:p>
        </p:txBody>
      </p:sp>
    </p:spTree>
    <p:extLst>
      <p:ext uri="{BB962C8B-B14F-4D97-AF65-F5344CB8AC3E}">
        <p14:creationId xmlns:p14="http://schemas.microsoft.com/office/powerpoint/2010/main" val="105469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12</a:t>
            </a:fld>
            <a:endParaRPr lang="en-US"/>
          </a:p>
        </p:txBody>
      </p:sp>
    </p:spTree>
    <p:extLst>
      <p:ext uri="{BB962C8B-B14F-4D97-AF65-F5344CB8AC3E}">
        <p14:creationId xmlns:p14="http://schemas.microsoft.com/office/powerpoint/2010/main" val="31271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13</a:t>
            </a:fld>
            <a:endParaRPr lang="en-US"/>
          </a:p>
        </p:txBody>
      </p:sp>
    </p:spTree>
    <p:extLst>
      <p:ext uri="{BB962C8B-B14F-4D97-AF65-F5344CB8AC3E}">
        <p14:creationId xmlns:p14="http://schemas.microsoft.com/office/powerpoint/2010/main" val="153632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Difficulties/barriers</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Because of low number of people from the under 25 age bracket referred to us in first instance, we found it difficult to deliver 10 start-ups in this category. However we did manage to get 6 young people to start their own business within the first 9 months of SICAP.</a:t>
            </a:r>
            <a:endParaRPr lang="en-US"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The number of people who express an interest are  quite high at first.  After  2 or 3 interventions the participation rate can drop substantially as many people recognise that self-employment is not an option for them. </a:t>
            </a:r>
          </a:p>
          <a:p>
            <a:r>
              <a:rPr lang="en-IE" sz="1200" kern="1200" dirty="0" smtClean="0">
                <a:solidFill>
                  <a:schemeClr val="tx1"/>
                </a:solidFill>
                <a:effectLst/>
                <a:latin typeface="+mn-lt"/>
                <a:ea typeface="+mn-ea"/>
                <a:cs typeface="+mn-cs"/>
              </a:rPr>
              <a:t>language and literacy skills are particular barriers for our client group</a:t>
            </a:r>
          </a:p>
          <a:p>
            <a:r>
              <a:rPr lang="en-IE" sz="1200" kern="1200" dirty="0" smtClean="0">
                <a:solidFill>
                  <a:schemeClr val="tx1"/>
                </a:solidFill>
                <a:effectLst/>
                <a:latin typeface="+mn-lt"/>
                <a:ea typeface="+mn-ea"/>
                <a:cs typeface="+mn-cs"/>
              </a:rPr>
              <a:t>Access to start up funding has always presented a challenge and is a very real barrier to progression for some individuals.</a:t>
            </a:r>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14</a:t>
            </a:fld>
            <a:endParaRPr lang="en-US"/>
          </a:p>
        </p:txBody>
      </p:sp>
    </p:spTree>
    <p:extLst>
      <p:ext uri="{BB962C8B-B14F-4D97-AF65-F5344CB8AC3E}">
        <p14:creationId xmlns:p14="http://schemas.microsoft.com/office/powerpoint/2010/main" val="264897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Community Development Skills Training - A training programme was developed with 6 modules; Running effective community meetings, Roles of Officers, Finance, Community Development Principles, Strategic Planning and Supporting Volunteerism.  The programme was delivered in a group format in </a:t>
            </a:r>
            <a:r>
              <a:rPr lang="en-US" dirty="0" err="1" smtClean="0"/>
              <a:t>Clonakilty</a:t>
            </a:r>
            <a:r>
              <a:rPr lang="en-US" dirty="0" smtClean="0"/>
              <a:t> where 4 LCG’s participated. </a:t>
            </a:r>
          </a:p>
          <a:p>
            <a:pPr marL="228600" indent="-228600">
              <a:buAutoNum type="arabicPeriod"/>
            </a:pPr>
            <a:r>
              <a:rPr lang="en-US" dirty="0" smtClean="0"/>
              <a:t>Collaborative Networks - the primary beneficiaries were</a:t>
            </a:r>
            <a:r>
              <a:rPr lang="en-US" baseline="0" dirty="0" smtClean="0"/>
              <a:t> the </a:t>
            </a:r>
            <a:r>
              <a:rPr lang="en-US" dirty="0" smtClean="0"/>
              <a:t>local community networks including the Environment Network, SAOI Network and the Women’s Forum. - The </a:t>
            </a:r>
            <a:r>
              <a:rPr lang="en-US" dirty="0" err="1" smtClean="0"/>
              <a:t>Duhallow</a:t>
            </a:r>
            <a:r>
              <a:rPr lang="en-US" dirty="0" smtClean="0"/>
              <a:t> Women's Forum was developed with the aim of enhancing the participation of women in community development and local decision making. The Forum has facilitated a number of Network Meetings in 2015 allowing the opportunity for women’s groups from </a:t>
            </a:r>
            <a:r>
              <a:rPr lang="en-US" dirty="0" err="1" smtClean="0"/>
              <a:t>Duhallow</a:t>
            </a:r>
            <a:r>
              <a:rPr lang="en-US" dirty="0" smtClean="0"/>
              <a:t> to collaborate and network with each other and has allowed for the sharing of information and ideas. It continues to succeed in the building of confidence levels of women in the region through encouraging their participation in a wide range of training courses, workshops, seminars and conferences. </a:t>
            </a:r>
          </a:p>
          <a:p>
            <a:pPr marL="228600" indent="-228600">
              <a:buAutoNum type="arabicPeriod"/>
            </a:pPr>
            <a:r>
              <a:rPr lang="en-US" dirty="0" smtClean="0"/>
              <a:t>46 Local Community Groups received support, advice, information, mentoring </a:t>
            </a:r>
            <a:r>
              <a:rPr lang="en-US" dirty="0" err="1" smtClean="0"/>
              <a:t>etc</a:t>
            </a:r>
            <a:r>
              <a:rPr lang="en-US" dirty="0" smtClean="0"/>
              <a:t> in relation to organisational development and governance.  9 Local groups received funding from other sources as a result of SICAP support with application processes.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Failte</a:t>
            </a:r>
            <a:r>
              <a:rPr lang="en-US" dirty="0" smtClean="0"/>
              <a:t> </a:t>
            </a:r>
            <a:r>
              <a:rPr lang="en-US" dirty="0" err="1" smtClean="0"/>
              <a:t>Isteach</a:t>
            </a:r>
            <a:r>
              <a:rPr lang="en-US" dirty="0" smtClean="0"/>
              <a:t> initiative successfully established in </a:t>
            </a:r>
            <a:r>
              <a:rPr lang="en-US" dirty="0" err="1" smtClean="0"/>
              <a:t>Kinsale</a:t>
            </a:r>
            <a:r>
              <a:rPr lang="en-US" dirty="0" smtClean="0"/>
              <a:t> - peer-support self-help groups among new communities.</a:t>
            </a:r>
            <a:r>
              <a:rPr lang="en-US" baseline="0" dirty="0" smtClean="0"/>
              <a:t> </a:t>
            </a:r>
            <a:r>
              <a:rPr lang="en-US" dirty="0" smtClean="0"/>
              <a:t> </a:t>
            </a:r>
          </a:p>
          <a:p>
            <a:pPr marL="0" indent="0">
              <a:buNone/>
            </a:pPr>
            <a:endParaRPr lang="en-IE" dirty="0" smtClean="0"/>
          </a:p>
          <a:p>
            <a:pPr marL="0" indent="0">
              <a:buNone/>
            </a:pPr>
            <a:r>
              <a:rPr lang="en-US" sz="1200" b="0" i="0" u="none" strike="noStrike" kern="1200" baseline="0" dirty="0" smtClean="0">
                <a:solidFill>
                  <a:schemeClr val="tx1"/>
                </a:solidFill>
                <a:latin typeface="+mn-lt"/>
                <a:ea typeface="+mn-ea"/>
                <a:cs typeface="+mn-cs"/>
              </a:rPr>
              <a:t>LCDC identified a range of issues presented e.g. difficulty with language, integration and isolation. </a:t>
            </a:r>
          </a:p>
          <a:p>
            <a:pPr marL="0" indent="0">
              <a:buNone/>
            </a:pPr>
            <a:endParaRPr lang="en-IE" sz="1200" b="0" i="0" u="none" strike="noStrike" kern="1200" baseline="0" dirty="0" smtClean="0">
              <a:solidFill>
                <a:schemeClr val="tx1"/>
              </a:solidFill>
              <a:latin typeface="+mn-lt"/>
              <a:ea typeface="+mn-ea"/>
              <a:cs typeface="+mn-cs"/>
            </a:endParaRPr>
          </a:p>
          <a:p>
            <a:pPr marL="0" indent="0">
              <a:buNone/>
            </a:pPr>
            <a:r>
              <a:rPr lang="en-IE" sz="1200" b="0" i="0" u="none" strike="noStrike" kern="1200" baseline="0" dirty="0" smtClean="0">
                <a:solidFill>
                  <a:schemeClr val="tx1"/>
                </a:solidFill>
                <a:latin typeface="+mn-lt"/>
                <a:ea typeface="+mn-ea"/>
                <a:cs typeface="+mn-cs"/>
              </a:rPr>
              <a:t>Image: </a:t>
            </a:r>
            <a:r>
              <a:rPr lang="en-US" sz="1200" b="1" kern="1200" dirty="0" smtClean="0">
                <a:solidFill>
                  <a:schemeClr val="tx1"/>
                </a:solidFill>
                <a:effectLst/>
                <a:latin typeface="+mn-lt"/>
                <a:ea typeface="+mn-ea"/>
                <a:cs typeface="+mn-cs"/>
              </a:rPr>
              <a:t>Members of the SICAP-supported Inter-Agency Network – Learning Limerick Strategic Steering Committee - at the launch of the 2015 Learning Limerick Festival.</a:t>
            </a:r>
            <a:endParaRPr lang="en-US" dirty="0" smtClean="0"/>
          </a:p>
          <a:p>
            <a:pPr marL="228600" indent="-228600">
              <a:buAutoNum type="arabicPeriod"/>
            </a:pPr>
            <a:endParaRPr lang="en-US" dirty="0" smtClean="0"/>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51C95AC8-87C9-4478-AD4A-EE1377D041EC}" type="slidenum">
              <a:rPr lang="en-US" smtClean="0"/>
              <a:t>3</a:t>
            </a:fld>
            <a:endParaRPr lang="en-US"/>
          </a:p>
        </p:txBody>
      </p:sp>
    </p:spTree>
    <p:extLst>
      <p:ext uri="{BB962C8B-B14F-4D97-AF65-F5344CB8AC3E}">
        <p14:creationId xmlns:p14="http://schemas.microsoft.com/office/powerpoint/2010/main" val="18117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4</a:t>
            </a:fld>
            <a:endParaRPr lang="en-US"/>
          </a:p>
        </p:txBody>
      </p:sp>
    </p:spTree>
    <p:extLst>
      <p:ext uri="{BB962C8B-B14F-4D97-AF65-F5344CB8AC3E}">
        <p14:creationId xmlns:p14="http://schemas.microsoft.com/office/powerpoint/2010/main" val="40630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Fáilte</a:t>
            </a:r>
            <a:r>
              <a:rPr lang="en-US" dirty="0" smtClean="0"/>
              <a:t> </a:t>
            </a:r>
            <a:r>
              <a:rPr lang="en-US" dirty="0" err="1" smtClean="0"/>
              <a:t>Isteach</a:t>
            </a:r>
            <a:r>
              <a:rPr lang="en-US" dirty="0" smtClean="0"/>
              <a:t> operating model has social inclusion at its heart, bringing together people in a local community and their new migrants to learn together working in small groups of 3/4 facilitated by a WCDP staff member</a:t>
            </a:r>
            <a:endParaRPr lang="en-IE" dirty="0" smtClean="0"/>
          </a:p>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5</a:t>
            </a:fld>
            <a:endParaRPr lang="en-US"/>
          </a:p>
        </p:txBody>
      </p:sp>
    </p:spTree>
    <p:extLst>
      <p:ext uri="{BB962C8B-B14F-4D97-AF65-F5344CB8AC3E}">
        <p14:creationId xmlns:p14="http://schemas.microsoft.com/office/powerpoint/2010/main" val="328131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6</a:t>
            </a:fld>
            <a:endParaRPr lang="en-US"/>
          </a:p>
        </p:txBody>
      </p:sp>
    </p:spTree>
    <p:extLst>
      <p:ext uri="{BB962C8B-B14F-4D97-AF65-F5344CB8AC3E}">
        <p14:creationId xmlns:p14="http://schemas.microsoft.com/office/powerpoint/2010/main" val="41907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Youth focused educational supports in Cork City – in Cork</a:t>
            </a:r>
            <a:r>
              <a:rPr lang="en-US" baseline="0" dirty="0" smtClean="0"/>
              <a:t> city focused on children and families in disadvantaged areas and Traveller children. This resulted in a vocational based training (in hair dressing) for young Traveller women and  recruitment took place in 2015 of young Traveller men for a carpentry course.  In total 100 young people received support through this action.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E" dirty="0" smtClean="0"/>
              <a:t>Combating Digital Exclusion Programme – Targeted the unemployed and people</a:t>
            </a:r>
            <a:r>
              <a:rPr lang="en-IE" baseline="0" dirty="0" smtClean="0"/>
              <a:t> living in disadvantaged communities. </a:t>
            </a:r>
            <a:r>
              <a:rPr lang="en-US" baseline="0" dirty="0" smtClean="0"/>
              <a:t>This programme was delivered across 5 hubs in 2015 including </a:t>
            </a:r>
            <a:r>
              <a:rPr lang="en-US" baseline="0" dirty="0" err="1" smtClean="0"/>
              <a:t>Midleton</a:t>
            </a:r>
            <a:r>
              <a:rPr lang="en-US" baseline="0" dirty="0" smtClean="0"/>
              <a:t>, Cobh, </a:t>
            </a:r>
            <a:r>
              <a:rPr lang="en-US" baseline="0" dirty="0" err="1" smtClean="0"/>
              <a:t>Ballincollig</a:t>
            </a:r>
            <a:r>
              <a:rPr lang="en-US" baseline="0" dirty="0" smtClean="0"/>
              <a:t>, </a:t>
            </a:r>
            <a:r>
              <a:rPr lang="en-US" baseline="0" dirty="0" err="1" smtClean="0"/>
              <a:t>Carrigaline</a:t>
            </a:r>
            <a:r>
              <a:rPr lang="en-US" baseline="0" dirty="0" smtClean="0"/>
              <a:t> &amp; </a:t>
            </a:r>
            <a:r>
              <a:rPr lang="en-US" baseline="0" dirty="0" err="1" smtClean="0"/>
              <a:t>Macroom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44 individual participated in all with 44 successfully completing the 2 days of training.  Key IT skills required were email application and general computer use</a:t>
            </a:r>
            <a:endParaRPr lang="en-I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E" dirty="0" smtClean="0"/>
              <a:t>Special Education Needs in South Kerry focused on people with disabilities  -  Supported 70 people</a:t>
            </a:r>
            <a:r>
              <a:rPr lang="en-IE" baseline="0" dirty="0" smtClean="0"/>
              <a:t> with disabilities through organised activity camps and workshops which all tied in with the </a:t>
            </a:r>
            <a:r>
              <a:rPr lang="en-US" dirty="0" smtClean="0"/>
              <a:t>New Directions Policy and demonstrates the abilities of young people and adolescents with intellectual disability. There is planned progression for all these groups in 2016 with the support of the education officer under SICAP.</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I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E" dirty="0" smtClean="0"/>
              <a:t>Image:</a:t>
            </a:r>
            <a:r>
              <a:rPr lang="en-IE" baseline="0" dirty="0" smtClean="0"/>
              <a:t> </a:t>
            </a:r>
            <a:r>
              <a:rPr lang="en-IE" baseline="0" dirty="0" err="1" smtClean="0"/>
              <a:t>Innishowen</a:t>
            </a:r>
            <a:r>
              <a:rPr lang="en-IE" baseline="0" dirty="0" smtClean="0"/>
              <a:t> women's group </a:t>
            </a:r>
            <a:endParaRPr lang="en-I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7</a:t>
            </a:fld>
            <a:endParaRPr lang="en-US"/>
          </a:p>
        </p:txBody>
      </p:sp>
    </p:spTree>
    <p:extLst>
      <p:ext uri="{BB962C8B-B14F-4D97-AF65-F5344CB8AC3E}">
        <p14:creationId xmlns:p14="http://schemas.microsoft.com/office/powerpoint/2010/main" val="416266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8</a:t>
            </a:fld>
            <a:endParaRPr lang="en-US"/>
          </a:p>
        </p:txBody>
      </p:sp>
    </p:spTree>
    <p:extLst>
      <p:ext uri="{BB962C8B-B14F-4D97-AF65-F5344CB8AC3E}">
        <p14:creationId xmlns:p14="http://schemas.microsoft.com/office/powerpoint/2010/main" val="180975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9</a:t>
            </a:fld>
            <a:endParaRPr lang="en-US"/>
          </a:p>
        </p:txBody>
      </p:sp>
    </p:spTree>
    <p:extLst>
      <p:ext uri="{BB962C8B-B14F-4D97-AF65-F5344CB8AC3E}">
        <p14:creationId xmlns:p14="http://schemas.microsoft.com/office/powerpoint/2010/main" val="262310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95AC8-87C9-4478-AD4A-EE1377D041EC}" type="slidenum">
              <a:rPr lang="en-US" smtClean="0"/>
              <a:t>10</a:t>
            </a:fld>
            <a:endParaRPr lang="en-US"/>
          </a:p>
        </p:txBody>
      </p:sp>
    </p:spTree>
    <p:extLst>
      <p:ext uri="{BB962C8B-B14F-4D97-AF65-F5344CB8AC3E}">
        <p14:creationId xmlns:p14="http://schemas.microsoft.com/office/powerpoint/2010/main" val="3528158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PP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736551"/>
            <a:ext cx="1280964" cy="266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38200" y="2286000"/>
            <a:ext cx="5410200" cy="1143000"/>
          </a:xfrm>
        </p:spPr>
        <p:txBody>
          <a:bodyPr/>
          <a:lstStyle>
            <a:lvl1pPr>
              <a:defRPr/>
            </a:lvl1pPr>
          </a:lstStyle>
          <a:p>
            <a:r>
              <a:rPr lang="en-US" smtClean="0"/>
              <a:t>Click to edit Master title style</a:t>
            </a:r>
            <a:endParaRPr lang="en-US"/>
          </a:p>
        </p:txBody>
      </p:sp>
      <p:sp>
        <p:nvSpPr>
          <p:cNvPr id="7172" name="Rectangle 4"/>
          <p:cNvSpPr>
            <a:spLocks noGrp="1" noChangeArrowheads="1"/>
          </p:cNvSpPr>
          <p:nvPr>
            <p:ph type="subTitle" idx="1"/>
          </p:nvPr>
        </p:nvSpPr>
        <p:spPr>
          <a:xfrm>
            <a:off x="846138" y="3517900"/>
            <a:ext cx="5402262" cy="1752600"/>
          </a:xfrm>
        </p:spPr>
        <p:txBody>
          <a:bodyPr/>
          <a:lstStyle>
            <a:lvl1pPr marL="0" indent="0">
              <a:buFontTx/>
              <a:buNone/>
              <a:defRPr/>
            </a:lvl1pPr>
          </a:lstStyle>
          <a:p>
            <a:r>
              <a:rPr lang="en-US" smtClean="0"/>
              <a:t>Click to edit Master subtitle style</a:t>
            </a:r>
            <a:endParaRPr lang="en-US"/>
          </a:p>
        </p:txBody>
      </p:sp>
      <p:sp>
        <p:nvSpPr>
          <p:cNvPr id="6" name="Slide Number Placeholder 9"/>
          <p:cNvSpPr>
            <a:spLocks noGrp="1"/>
          </p:cNvSpPr>
          <p:nvPr>
            <p:ph type="sldNum" sz="quarter" idx="10"/>
          </p:nvPr>
        </p:nvSpPr>
        <p:spPr/>
        <p:txBody>
          <a:bodyPr/>
          <a:lstStyle>
            <a:lvl1pPr>
              <a:defRPr/>
            </a:lvl1pPr>
          </a:lstStyle>
          <a:p>
            <a:pPr>
              <a:defRPr/>
            </a:pPr>
            <a:endParaRPr lang="en-IE" dirty="0"/>
          </a:p>
        </p:txBody>
      </p:sp>
      <p:sp>
        <p:nvSpPr>
          <p:cNvPr id="7" name="Footer Placeholder 10"/>
          <p:cNvSpPr>
            <a:spLocks noGrp="1"/>
          </p:cNvSpPr>
          <p:nvPr>
            <p:ph type="ftr" sz="quarter" idx="11"/>
          </p:nvPr>
        </p:nvSpPr>
        <p:spPr/>
        <p:txBody>
          <a:bodyPr/>
          <a:lstStyle>
            <a:lvl1pPr>
              <a:defRPr/>
            </a:lvl1pPr>
          </a:lstStyle>
          <a:p>
            <a:pPr>
              <a:defRPr/>
            </a:pPr>
            <a:endParaRPr lang="en-IE" dirty="0">
              <a:solidFill>
                <a:srgbClr val="000000"/>
              </a:solidFill>
            </a:endParaRPr>
          </a:p>
        </p:txBody>
      </p:sp>
    </p:spTree>
    <p:extLst>
      <p:ext uri="{BB962C8B-B14F-4D97-AF65-F5344CB8AC3E}">
        <p14:creationId xmlns:p14="http://schemas.microsoft.com/office/powerpoint/2010/main" val="173897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FBAEFA1-2685-4A27-83CA-9A780D5B3FB6}" type="slidenum">
              <a:rPr lang="en-IE"/>
              <a:pPr>
                <a:defRPr/>
              </a:pPr>
              <a:t>‹#›</a:t>
            </a:fld>
            <a:endParaRPr lang="en-IE" dirty="0"/>
          </a:p>
        </p:txBody>
      </p:sp>
    </p:spTree>
    <p:extLst>
      <p:ext uri="{BB962C8B-B14F-4D97-AF65-F5344CB8AC3E}">
        <p14:creationId xmlns:p14="http://schemas.microsoft.com/office/powerpoint/2010/main" val="18289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00650" y="1905000"/>
            <a:ext cx="1504950" cy="41910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1905000"/>
            <a:ext cx="43624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976361-1620-4831-95B8-2B27FDDCE1F9}" type="slidenum">
              <a:rPr lang="en-IE"/>
              <a:pPr>
                <a:defRPr/>
              </a:pPr>
              <a:t>‹#›</a:t>
            </a:fld>
            <a:endParaRPr lang="en-IE" dirty="0"/>
          </a:p>
        </p:txBody>
      </p:sp>
    </p:spTree>
    <p:extLst>
      <p:ext uri="{BB962C8B-B14F-4D97-AF65-F5344CB8AC3E}">
        <p14:creationId xmlns:p14="http://schemas.microsoft.com/office/powerpoint/2010/main" val="188795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09E8A15-287D-4B3C-8ACE-EFE5CBC4AF43}" type="slidenum">
              <a:rPr lang="en-IE"/>
              <a:pPr>
                <a:defRPr/>
              </a:pPr>
              <a:t>‹#›</a:t>
            </a:fld>
            <a:endParaRPr lang="en-IE" dirty="0"/>
          </a:p>
        </p:txBody>
      </p:sp>
    </p:spTree>
    <p:extLst>
      <p:ext uri="{BB962C8B-B14F-4D97-AF65-F5344CB8AC3E}">
        <p14:creationId xmlns:p14="http://schemas.microsoft.com/office/powerpoint/2010/main" val="103124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BB3FC65-151A-4581-8044-38D5DADF8757}" type="slidenum">
              <a:rPr lang="en-IE"/>
              <a:pPr>
                <a:defRPr/>
              </a:pPr>
              <a:t>‹#›</a:t>
            </a:fld>
            <a:endParaRPr lang="en-IE" dirty="0"/>
          </a:p>
        </p:txBody>
      </p:sp>
    </p:spTree>
    <p:extLst>
      <p:ext uri="{BB962C8B-B14F-4D97-AF65-F5344CB8AC3E}">
        <p14:creationId xmlns:p14="http://schemas.microsoft.com/office/powerpoint/2010/main" val="398610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85800" y="2667000"/>
            <a:ext cx="2933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3771900" y="2667000"/>
            <a:ext cx="29337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6A88180-06A2-40BE-8D43-FD6B07AEDE8A}" type="slidenum">
              <a:rPr lang="en-IE"/>
              <a:pPr>
                <a:defRPr/>
              </a:pPr>
              <a:t>‹#›</a:t>
            </a:fld>
            <a:endParaRPr lang="en-IE" dirty="0"/>
          </a:p>
        </p:txBody>
      </p:sp>
    </p:spTree>
    <p:extLst>
      <p:ext uri="{BB962C8B-B14F-4D97-AF65-F5344CB8AC3E}">
        <p14:creationId xmlns:p14="http://schemas.microsoft.com/office/powerpoint/2010/main" val="3586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2B242999-A532-4A26-9E8D-5795ACD240BA}" type="slidenum">
              <a:rPr lang="en-IE"/>
              <a:pPr>
                <a:defRPr/>
              </a:pPr>
              <a:t>‹#›</a:t>
            </a:fld>
            <a:endParaRPr lang="en-IE" dirty="0"/>
          </a:p>
        </p:txBody>
      </p:sp>
    </p:spTree>
    <p:extLst>
      <p:ext uri="{BB962C8B-B14F-4D97-AF65-F5344CB8AC3E}">
        <p14:creationId xmlns:p14="http://schemas.microsoft.com/office/powerpoint/2010/main" val="219471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347AD4B8-2DB4-43C6-AB41-4742988B8957}" type="slidenum">
              <a:rPr lang="en-IE"/>
              <a:pPr>
                <a:defRPr/>
              </a:pPr>
              <a:t>‹#›</a:t>
            </a:fld>
            <a:endParaRPr lang="en-IE" dirty="0"/>
          </a:p>
        </p:txBody>
      </p:sp>
    </p:spTree>
    <p:extLst>
      <p:ext uri="{BB962C8B-B14F-4D97-AF65-F5344CB8AC3E}">
        <p14:creationId xmlns:p14="http://schemas.microsoft.com/office/powerpoint/2010/main" val="339703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023DBCC-4A7B-412F-B824-9C993CBC02C6}" type="slidenum">
              <a:rPr lang="en-IE"/>
              <a:pPr>
                <a:defRPr/>
              </a:pPr>
              <a:t>‹#›</a:t>
            </a:fld>
            <a:endParaRPr lang="en-IE" dirty="0"/>
          </a:p>
        </p:txBody>
      </p:sp>
    </p:spTree>
    <p:extLst>
      <p:ext uri="{BB962C8B-B14F-4D97-AF65-F5344CB8AC3E}">
        <p14:creationId xmlns:p14="http://schemas.microsoft.com/office/powerpoint/2010/main" val="265338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5219170-1794-4314-92AD-256EEAECE10D}" type="slidenum">
              <a:rPr lang="en-IE"/>
              <a:pPr>
                <a:defRPr/>
              </a:pPr>
              <a:t>‹#›</a:t>
            </a:fld>
            <a:endParaRPr lang="en-IE" dirty="0"/>
          </a:p>
        </p:txBody>
      </p:sp>
    </p:spTree>
    <p:extLst>
      <p:ext uri="{BB962C8B-B14F-4D97-AF65-F5344CB8AC3E}">
        <p14:creationId xmlns:p14="http://schemas.microsoft.com/office/powerpoint/2010/main" val="257323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IE"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BEE02E8-BF87-421E-8612-070C8C0074D0}" type="slidenum">
              <a:rPr lang="en-IE"/>
              <a:pPr>
                <a:defRPr/>
              </a:pPr>
              <a:t>‹#›</a:t>
            </a:fld>
            <a:endParaRPr lang="en-IE" dirty="0"/>
          </a:p>
        </p:txBody>
      </p:sp>
    </p:spTree>
    <p:extLst>
      <p:ext uri="{BB962C8B-B14F-4D97-AF65-F5344CB8AC3E}">
        <p14:creationId xmlns:p14="http://schemas.microsoft.com/office/powerpoint/2010/main" val="208905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 ba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90500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667000"/>
            <a:ext cx="6019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2667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IE" dirty="0">
              <a:solidFill>
                <a:srgbClr val="000000"/>
              </a:solidFill>
            </a:endParaRPr>
          </a:p>
        </p:txBody>
      </p:sp>
      <p:sp>
        <p:nvSpPr>
          <p:cNvPr id="1030" name="Rectangle 6"/>
          <p:cNvSpPr>
            <a:spLocks noGrp="1" noChangeArrowheads="1"/>
          </p:cNvSpPr>
          <p:nvPr>
            <p:ph type="sldNum" sz="quarter" idx="4"/>
          </p:nvPr>
        </p:nvSpPr>
        <p:spPr bwMode="auto">
          <a:xfrm>
            <a:off x="7072313" y="62150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72002E"/>
                </a:solidFill>
                <a:latin typeface="Arial" charset="0"/>
                <a:ea typeface="+mn-ea"/>
                <a:cs typeface="+mn-cs"/>
              </a:defRPr>
            </a:lvl1pPr>
          </a:lstStyle>
          <a:p>
            <a:pPr fontAlgn="base">
              <a:spcBef>
                <a:spcPct val="0"/>
              </a:spcBef>
              <a:spcAft>
                <a:spcPct val="0"/>
              </a:spcAft>
              <a:defRPr/>
            </a:pPr>
            <a:fld id="{5CE0937F-AC7E-47E7-B2B2-9C905E2AF89A}" type="slidenum">
              <a:rPr lang="en-IE"/>
              <a:pPr fontAlgn="base">
                <a:spcBef>
                  <a:spcPct val="0"/>
                </a:spcBef>
                <a:spcAft>
                  <a:spcPct val="0"/>
                </a:spcAft>
                <a:defRPr/>
              </a:pPr>
              <a:t>‹#›</a:t>
            </a:fld>
            <a:endParaRPr lang="en-IE" dirty="0"/>
          </a:p>
        </p:txBody>
      </p:sp>
    </p:spTree>
    <p:extLst>
      <p:ext uri="{BB962C8B-B14F-4D97-AF65-F5344CB8AC3E}">
        <p14:creationId xmlns:p14="http://schemas.microsoft.com/office/powerpoint/2010/main" val="2171773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rgbClr val="72002E"/>
          </a:solidFill>
          <a:latin typeface="+mj-lt"/>
          <a:ea typeface="+mj-ea"/>
          <a:cs typeface="ＭＳ Ｐゴシック"/>
        </a:defRPr>
      </a:lvl1pPr>
      <a:lvl2pPr algn="l" rtl="0" eaLnBrk="0" fontAlgn="base" hangingPunct="0">
        <a:spcBef>
          <a:spcPct val="0"/>
        </a:spcBef>
        <a:spcAft>
          <a:spcPct val="0"/>
        </a:spcAft>
        <a:defRPr sz="3600">
          <a:solidFill>
            <a:srgbClr val="72002E"/>
          </a:solidFill>
          <a:latin typeface="Arial" charset="0"/>
          <a:ea typeface="ＭＳ Ｐゴシック" pitchFamily="-16" charset="-128"/>
          <a:cs typeface="ＭＳ Ｐゴシック"/>
        </a:defRPr>
      </a:lvl2pPr>
      <a:lvl3pPr algn="l" rtl="0" eaLnBrk="0" fontAlgn="base" hangingPunct="0">
        <a:spcBef>
          <a:spcPct val="0"/>
        </a:spcBef>
        <a:spcAft>
          <a:spcPct val="0"/>
        </a:spcAft>
        <a:defRPr sz="3600">
          <a:solidFill>
            <a:srgbClr val="72002E"/>
          </a:solidFill>
          <a:latin typeface="Arial" charset="0"/>
          <a:ea typeface="ＭＳ Ｐゴシック" pitchFamily="-16" charset="-128"/>
          <a:cs typeface="ＭＳ Ｐゴシック"/>
        </a:defRPr>
      </a:lvl3pPr>
      <a:lvl4pPr algn="l" rtl="0" eaLnBrk="0" fontAlgn="base" hangingPunct="0">
        <a:spcBef>
          <a:spcPct val="0"/>
        </a:spcBef>
        <a:spcAft>
          <a:spcPct val="0"/>
        </a:spcAft>
        <a:defRPr sz="3600">
          <a:solidFill>
            <a:srgbClr val="72002E"/>
          </a:solidFill>
          <a:latin typeface="Arial" charset="0"/>
          <a:ea typeface="ＭＳ Ｐゴシック" pitchFamily="-16" charset="-128"/>
          <a:cs typeface="ＭＳ Ｐゴシック"/>
        </a:defRPr>
      </a:lvl4pPr>
      <a:lvl5pPr algn="l" rtl="0" eaLnBrk="0" fontAlgn="base" hangingPunct="0">
        <a:spcBef>
          <a:spcPct val="0"/>
        </a:spcBef>
        <a:spcAft>
          <a:spcPct val="0"/>
        </a:spcAft>
        <a:defRPr sz="3600">
          <a:solidFill>
            <a:srgbClr val="72002E"/>
          </a:solidFill>
          <a:latin typeface="Arial" charset="0"/>
          <a:ea typeface="ＭＳ Ｐゴシック" pitchFamily="-16" charset="-128"/>
          <a:cs typeface="ＭＳ Ｐゴシック"/>
        </a:defRPr>
      </a:lvl5pPr>
      <a:lvl6pPr marL="457200" algn="l" rtl="0" eaLnBrk="1" fontAlgn="base" hangingPunct="1">
        <a:spcBef>
          <a:spcPct val="0"/>
        </a:spcBef>
        <a:spcAft>
          <a:spcPct val="0"/>
        </a:spcAft>
        <a:defRPr sz="3600">
          <a:solidFill>
            <a:srgbClr val="72002E"/>
          </a:solidFill>
          <a:latin typeface="Arial" charset="0"/>
          <a:ea typeface="ＭＳ Ｐゴシック" pitchFamily="-16" charset="-128"/>
        </a:defRPr>
      </a:lvl6pPr>
      <a:lvl7pPr marL="914400" algn="l" rtl="0" eaLnBrk="1" fontAlgn="base" hangingPunct="1">
        <a:spcBef>
          <a:spcPct val="0"/>
        </a:spcBef>
        <a:spcAft>
          <a:spcPct val="0"/>
        </a:spcAft>
        <a:defRPr sz="3600">
          <a:solidFill>
            <a:srgbClr val="72002E"/>
          </a:solidFill>
          <a:latin typeface="Arial" charset="0"/>
          <a:ea typeface="ＭＳ Ｐゴシック" pitchFamily="-16" charset="-128"/>
        </a:defRPr>
      </a:lvl7pPr>
      <a:lvl8pPr marL="1371600" algn="l" rtl="0" eaLnBrk="1" fontAlgn="base" hangingPunct="1">
        <a:spcBef>
          <a:spcPct val="0"/>
        </a:spcBef>
        <a:spcAft>
          <a:spcPct val="0"/>
        </a:spcAft>
        <a:defRPr sz="3600">
          <a:solidFill>
            <a:srgbClr val="72002E"/>
          </a:solidFill>
          <a:latin typeface="Arial" charset="0"/>
          <a:ea typeface="ＭＳ Ｐゴシック" pitchFamily="-16" charset="-128"/>
        </a:defRPr>
      </a:lvl8pPr>
      <a:lvl9pPr marL="1828800" algn="l" rtl="0" eaLnBrk="1" fontAlgn="base" hangingPunct="1">
        <a:spcBef>
          <a:spcPct val="0"/>
        </a:spcBef>
        <a:spcAft>
          <a:spcPct val="0"/>
        </a:spcAft>
        <a:defRPr sz="3600">
          <a:solidFill>
            <a:srgbClr val="72002E"/>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4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785813" y="1714500"/>
            <a:ext cx="5805487" cy="1143000"/>
          </a:xfrm>
        </p:spPr>
        <p:txBody>
          <a:bodyPr/>
          <a:lstStyle/>
          <a:p>
            <a:pPr algn="ctr" eaLnBrk="1" hangingPunct="1"/>
            <a:r>
              <a:rPr lang="en-US" altLang="en-US" dirty="0" smtClean="0"/>
              <a:t>Social Inclusion Community Activation Programme</a:t>
            </a:r>
          </a:p>
        </p:txBody>
      </p:sp>
      <p:sp>
        <p:nvSpPr>
          <p:cNvPr id="3075" name="Rectangle 3"/>
          <p:cNvSpPr>
            <a:spLocks noGrp="1" noChangeArrowheads="1"/>
          </p:cNvSpPr>
          <p:nvPr>
            <p:ph type="subTitle" idx="1"/>
          </p:nvPr>
        </p:nvSpPr>
        <p:spPr>
          <a:xfrm>
            <a:off x="900113" y="3573463"/>
            <a:ext cx="5543550" cy="2447925"/>
          </a:xfrm>
        </p:spPr>
        <p:txBody>
          <a:bodyPr/>
          <a:lstStyle/>
          <a:p>
            <a:pPr algn="ctr" eaLnBrk="1" hangingPunct="1">
              <a:lnSpc>
                <a:spcPct val="90000"/>
              </a:lnSpc>
            </a:pPr>
            <a:r>
              <a:rPr lang="en-IE" b="1" dirty="0"/>
              <a:t>Local Community Development Committee Information </a:t>
            </a:r>
            <a:r>
              <a:rPr lang="en-IE" b="1" dirty="0" smtClean="0"/>
              <a:t>Session</a:t>
            </a:r>
            <a:endParaRPr lang="en-GB" altLang="en-US" dirty="0"/>
          </a:p>
          <a:p>
            <a:pPr algn="ctr" eaLnBrk="1" hangingPunct="1">
              <a:lnSpc>
                <a:spcPct val="90000"/>
              </a:lnSpc>
            </a:pPr>
            <a:endParaRPr lang="en-GB" altLang="en-US" dirty="0" smtClean="0"/>
          </a:p>
          <a:p>
            <a:pPr algn="ctr" eaLnBrk="1" hangingPunct="1">
              <a:lnSpc>
                <a:spcPct val="90000"/>
              </a:lnSpc>
            </a:pPr>
            <a:endParaRPr lang="en-GB" altLang="en-US" dirty="0"/>
          </a:p>
          <a:p>
            <a:pPr algn="ctr" eaLnBrk="1" hangingPunct="1">
              <a:lnSpc>
                <a:spcPct val="90000"/>
              </a:lnSpc>
            </a:pPr>
            <a:r>
              <a:rPr lang="en-GB" altLang="en-US" sz="2000" dirty="0" smtClean="0"/>
              <a:t>Maria Farry</a:t>
            </a:r>
          </a:p>
          <a:p>
            <a:pPr algn="ctr" eaLnBrk="1" hangingPunct="1">
              <a:lnSpc>
                <a:spcPct val="90000"/>
              </a:lnSpc>
            </a:pPr>
            <a:endParaRPr lang="en-GB" altLang="en-US" dirty="0"/>
          </a:p>
        </p:txBody>
      </p:sp>
      <p:pic>
        <p:nvPicPr>
          <p:cNvPr id="2" name="Picture 1"/>
          <p:cNvPicPr>
            <a:picLocks noChangeAspect="1"/>
          </p:cNvPicPr>
          <p:nvPr/>
        </p:nvPicPr>
        <p:blipFill>
          <a:blip r:embed="rId2"/>
          <a:stretch>
            <a:fillRect/>
          </a:stretch>
        </p:blipFill>
        <p:spPr>
          <a:xfrm>
            <a:off x="7380312" y="1628800"/>
            <a:ext cx="1564294" cy="1734517"/>
          </a:xfrm>
          <a:prstGeom prst="rect">
            <a:avLst/>
          </a:prstGeom>
        </p:spPr>
      </p:pic>
    </p:spTree>
    <p:extLst>
      <p:ext uri="{BB962C8B-B14F-4D97-AF65-F5344CB8AC3E}">
        <p14:creationId xmlns:p14="http://schemas.microsoft.com/office/powerpoint/2010/main" val="414956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019800" cy="609600"/>
          </a:xfrm>
        </p:spPr>
        <p:txBody>
          <a:bodyPr/>
          <a:lstStyle/>
          <a:p>
            <a:r>
              <a:rPr lang="en-IE" sz="2400" b="1" dirty="0" smtClean="0"/>
              <a:t/>
            </a:r>
            <a:br>
              <a:rPr lang="en-IE" sz="2400" b="1" dirty="0" smtClean="0"/>
            </a:br>
            <a:r>
              <a:rPr lang="en-IE" sz="2400" b="1" dirty="0" smtClean="0"/>
              <a:t>Summary </a:t>
            </a:r>
            <a:r>
              <a:rPr lang="en-IE" sz="2400" b="1" dirty="0"/>
              <a:t>of Achievements in 2015:</a:t>
            </a:r>
            <a:r>
              <a:rPr lang="en-US" dirty="0"/>
              <a:t/>
            </a:r>
            <a:br>
              <a:rPr lang="en-US" dirty="0"/>
            </a:br>
            <a:endParaRPr lang="en-US" dirty="0"/>
          </a:p>
        </p:txBody>
      </p:sp>
      <p:sp>
        <p:nvSpPr>
          <p:cNvPr id="3" name="Content Placeholder 2"/>
          <p:cNvSpPr>
            <a:spLocks noGrp="1"/>
          </p:cNvSpPr>
          <p:nvPr>
            <p:ph idx="1"/>
          </p:nvPr>
        </p:nvSpPr>
        <p:spPr>
          <a:xfrm>
            <a:off x="395536" y="1484784"/>
            <a:ext cx="8424936" cy="5112568"/>
          </a:xfrm>
        </p:spPr>
        <p:txBody>
          <a:bodyPr/>
          <a:lstStyle/>
          <a:p>
            <a:r>
              <a:rPr lang="en-IE" sz="2000" i="1" dirty="0"/>
              <a:t>Making Change Happen” </a:t>
            </a:r>
            <a:r>
              <a:rPr lang="en-IE" sz="2000" dirty="0"/>
              <a:t>engaged 53 individuals </a:t>
            </a:r>
            <a:endParaRPr lang="en-IE" sz="2000" dirty="0" smtClean="0"/>
          </a:p>
          <a:p>
            <a:r>
              <a:rPr lang="en-IE" sz="2000" dirty="0"/>
              <a:t>Many of the participants indicated increased levels of confidence and motivation on completion of the </a:t>
            </a:r>
            <a:r>
              <a:rPr lang="en-IE" sz="2000" dirty="0" smtClean="0"/>
              <a:t>workshops</a:t>
            </a:r>
          </a:p>
          <a:p>
            <a:r>
              <a:rPr lang="en-US" sz="2000" dirty="0"/>
              <a:t>Of the 12 people surveyed for this case study who completed </a:t>
            </a:r>
            <a:r>
              <a:rPr lang="en-US" sz="2000" dirty="0" smtClean="0"/>
              <a:t>the </a:t>
            </a:r>
            <a:r>
              <a:rPr lang="en-US" sz="2000" dirty="0"/>
              <a:t>Focus Programme, </a:t>
            </a:r>
            <a:endParaRPr lang="en-US" sz="2000" dirty="0" smtClean="0"/>
          </a:p>
          <a:p>
            <a:pPr lvl="1"/>
            <a:r>
              <a:rPr lang="en-US" sz="2000" dirty="0" smtClean="0"/>
              <a:t>1 </a:t>
            </a:r>
            <a:r>
              <a:rPr lang="en-US" sz="2000" dirty="0"/>
              <a:t>has gone onto secure employment, </a:t>
            </a:r>
            <a:endParaRPr lang="en-US" sz="2000" dirty="0" smtClean="0"/>
          </a:p>
          <a:p>
            <a:pPr lvl="1"/>
            <a:r>
              <a:rPr lang="en-US" sz="2000" dirty="0" smtClean="0"/>
              <a:t>2 </a:t>
            </a:r>
            <a:r>
              <a:rPr lang="en-US" sz="2000" dirty="0"/>
              <a:t>have commenced employment schemes, </a:t>
            </a:r>
            <a:endParaRPr lang="en-US" sz="2000" dirty="0" smtClean="0"/>
          </a:p>
          <a:p>
            <a:pPr lvl="1"/>
            <a:r>
              <a:rPr lang="en-US" sz="2000" dirty="0" smtClean="0"/>
              <a:t>2 </a:t>
            </a:r>
            <a:r>
              <a:rPr lang="en-US" sz="2000" dirty="0"/>
              <a:t>have progressed into further education </a:t>
            </a:r>
          </a:p>
          <a:p>
            <a:pPr lvl="1"/>
            <a:r>
              <a:rPr lang="en-US" sz="2000" dirty="0" smtClean="0"/>
              <a:t>2 </a:t>
            </a:r>
            <a:r>
              <a:rPr lang="en-US" sz="2000" dirty="0"/>
              <a:t>have completed other short </a:t>
            </a:r>
            <a:r>
              <a:rPr lang="en-US" sz="2000" dirty="0" smtClean="0"/>
              <a:t>courses </a:t>
            </a:r>
          </a:p>
          <a:p>
            <a:pPr lvl="1"/>
            <a:r>
              <a:rPr lang="en-US" sz="2000" dirty="0" smtClean="0"/>
              <a:t>5 </a:t>
            </a:r>
            <a:r>
              <a:rPr lang="en-US" sz="2000" dirty="0"/>
              <a:t>awaiting courses to start.</a:t>
            </a:r>
          </a:p>
          <a:p>
            <a:r>
              <a:rPr lang="en-US" sz="2000" dirty="0"/>
              <a:t>Feedback from the delivery agent highlighted that: </a:t>
            </a:r>
            <a:endParaRPr lang="en-US" sz="2000" dirty="0" smtClean="0"/>
          </a:p>
          <a:p>
            <a:pPr lvl="1"/>
            <a:r>
              <a:rPr lang="en-US" sz="2000" dirty="0" smtClean="0"/>
              <a:t>“</a:t>
            </a:r>
            <a:r>
              <a:rPr lang="en-US" sz="2000" i="1" dirty="0"/>
              <a:t>The majority of participants really cared about getting back to work, they just did not know how to go about it and how to make progress on their own</a:t>
            </a:r>
            <a:r>
              <a:rPr lang="en-US" sz="2000" dirty="0"/>
              <a:t>.”</a:t>
            </a:r>
          </a:p>
          <a:p>
            <a:endParaRPr lang="en-IE" sz="2000" dirty="0" smtClean="0"/>
          </a:p>
          <a:p>
            <a:pPr marL="0" indent="0">
              <a:buNone/>
            </a:pPr>
            <a:endParaRPr lang="en-US" sz="2000" dirty="0" smtClean="0"/>
          </a:p>
          <a:p>
            <a:pPr marL="0" indent="0">
              <a:buNone/>
            </a:pPr>
            <a:endParaRPr lang="en-US" sz="1200" dirty="0"/>
          </a:p>
        </p:txBody>
      </p:sp>
    </p:spTree>
    <p:extLst>
      <p:ext uri="{BB962C8B-B14F-4D97-AF65-F5344CB8AC3E}">
        <p14:creationId xmlns:p14="http://schemas.microsoft.com/office/powerpoint/2010/main" val="308270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6019800" cy="609600"/>
          </a:xfrm>
        </p:spPr>
        <p:txBody>
          <a:bodyPr/>
          <a:lstStyle/>
          <a:p>
            <a:r>
              <a:rPr lang="en-IE" sz="2800" dirty="0" smtClean="0"/>
              <a:t>SICAP Goal </a:t>
            </a:r>
            <a:r>
              <a:rPr lang="en-IE" sz="2800" dirty="0"/>
              <a:t>3</a:t>
            </a:r>
            <a:r>
              <a:rPr lang="en-IE" sz="2800" dirty="0" smtClean="0"/>
              <a:t> Activity</a:t>
            </a:r>
            <a:endParaRPr lang="en-US" sz="2800" dirty="0"/>
          </a:p>
        </p:txBody>
      </p:sp>
      <p:sp>
        <p:nvSpPr>
          <p:cNvPr id="3" name="Content Placeholder 2"/>
          <p:cNvSpPr>
            <a:spLocks noGrp="1"/>
          </p:cNvSpPr>
          <p:nvPr>
            <p:ph idx="1"/>
          </p:nvPr>
        </p:nvSpPr>
        <p:spPr>
          <a:xfrm>
            <a:off x="323528" y="1412776"/>
            <a:ext cx="8136904" cy="5112568"/>
          </a:xfrm>
        </p:spPr>
        <p:txBody>
          <a:bodyPr/>
          <a:lstStyle/>
          <a:p>
            <a:pPr>
              <a:lnSpc>
                <a:spcPct val="150000"/>
              </a:lnSpc>
            </a:pPr>
            <a:r>
              <a:rPr lang="en-IE" sz="2000" dirty="0" err="1"/>
              <a:t>Ballyhoura</a:t>
            </a:r>
            <a:r>
              <a:rPr lang="en-IE" sz="2000" dirty="0"/>
              <a:t> Rural Employment </a:t>
            </a:r>
            <a:r>
              <a:rPr lang="en-IE" sz="2000" dirty="0" smtClean="0"/>
              <a:t>Service</a:t>
            </a:r>
          </a:p>
          <a:p>
            <a:pPr>
              <a:lnSpc>
                <a:spcPct val="150000"/>
              </a:lnSpc>
            </a:pPr>
            <a:r>
              <a:rPr lang="en-US" sz="2000" dirty="0"/>
              <a:t>Support individuals from target group into self </a:t>
            </a:r>
            <a:r>
              <a:rPr lang="en-US" sz="2000" dirty="0" smtClean="0"/>
              <a:t>employment in Mallow &amp; Fermoy</a:t>
            </a:r>
          </a:p>
          <a:p>
            <a:pPr>
              <a:lnSpc>
                <a:spcPct val="150000"/>
              </a:lnSpc>
            </a:pPr>
            <a:r>
              <a:rPr lang="en-US" sz="2000" dirty="0"/>
              <a:t>Client Engagement – </a:t>
            </a:r>
            <a:r>
              <a:rPr lang="en-US" sz="2000" dirty="0" smtClean="0"/>
              <a:t>Employment in Limerick City</a:t>
            </a:r>
          </a:p>
          <a:p>
            <a:pPr>
              <a:lnSpc>
                <a:spcPct val="150000"/>
              </a:lnSpc>
            </a:pPr>
            <a:r>
              <a:rPr lang="en-US" sz="2000" dirty="0" smtClean="0"/>
              <a:t>Enterprise </a:t>
            </a:r>
            <a:r>
              <a:rPr lang="en-US" sz="2000" dirty="0"/>
              <a:t>and self-employment </a:t>
            </a:r>
            <a:r>
              <a:rPr lang="en-US" sz="2000" dirty="0" smtClean="0"/>
              <a:t>initiatives in Cork City</a:t>
            </a:r>
          </a:p>
          <a:p>
            <a:pPr>
              <a:lnSpc>
                <a:spcPct val="150000"/>
              </a:lnSpc>
            </a:pPr>
            <a:endParaRPr lang="en-US" sz="2000" dirty="0" smtClean="0"/>
          </a:p>
          <a:p>
            <a:pPr>
              <a:lnSpc>
                <a:spcPct val="150000"/>
              </a:lnSpc>
            </a:pPr>
            <a:endParaRPr lang="en-IE" sz="2000" dirty="0" smtClean="0"/>
          </a:p>
          <a:p>
            <a:pPr>
              <a:lnSpc>
                <a:spcPct val="150000"/>
              </a:lnSpc>
            </a:pPr>
            <a:endParaRPr lang="en-IE" sz="2000" dirty="0" smtClean="0"/>
          </a:p>
          <a:p>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42914" y="4221088"/>
            <a:ext cx="5098132" cy="2448272"/>
          </a:xfrm>
          <a:prstGeom prst="rect">
            <a:avLst/>
          </a:prstGeom>
          <a:noFill/>
          <a:ln>
            <a:noFill/>
          </a:ln>
        </p:spPr>
      </p:pic>
    </p:spTree>
    <p:extLst>
      <p:ext uri="{BB962C8B-B14F-4D97-AF65-F5344CB8AC3E}">
        <p14:creationId xmlns:p14="http://schemas.microsoft.com/office/powerpoint/2010/main" val="179404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45" y="548680"/>
            <a:ext cx="6019800" cy="609600"/>
          </a:xfrm>
        </p:spPr>
        <p:txBody>
          <a:bodyPr/>
          <a:lstStyle/>
          <a:p>
            <a:r>
              <a:rPr lang="en-US" sz="2400" dirty="0" smtClean="0"/>
              <a:t>Enterprise </a:t>
            </a:r>
            <a:r>
              <a:rPr lang="en-US" sz="2400" dirty="0"/>
              <a:t>and self-employment initiatives</a:t>
            </a:r>
          </a:p>
        </p:txBody>
      </p:sp>
      <p:sp>
        <p:nvSpPr>
          <p:cNvPr id="3" name="Content Placeholder 2"/>
          <p:cNvSpPr>
            <a:spLocks noGrp="1"/>
          </p:cNvSpPr>
          <p:nvPr>
            <p:ph idx="1"/>
          </p:nvPr>
        </p:nvSpPr>
        <p:spPr>
          <a:xfrm>
            <a:off x="684244" y="1628800"/>
            <a:ext cx="7704179" cy="5112568"/>
          </a:xfrm>
        </p:spPr>
        <p:txBody>
          <a:bodyPr/>
          <a:lstStyle/>
          <a:p>
            <a:pPr marL="0" indent="0">
              <a:buNone/>
            </a:pPr>
            <a:r>
              <a:rPr lang="en-US" sz="2000" dirty="0" smtClean="0"/>
              <a:t>Cork City Partnership provided a </a:t>
            </a:r>
            <a:r>
              <a:rPr lang="en-US" sz="2000" dirty="0"/>
              <a:t>range of pre-start and post start-up supports for unemployed individuals who </a:t>
            </a:r>
            <a:r>
              <a:rPr lang="en-US" sz="2000" dirty="0" smtClean="0"/>
              <a:t>wanted </a:t>
            </a:r>
            <a:r>
              <a:rPr lang="en-US" sz="2000" dirty="0"/>
              <a:t>to start their own </a:t>
            </a:r>
            <a:r>
              <a:rPr lang="en-US" sz="2000" dirty="0" smtClean="0"/>
              <a:t>business.</a:t>
            </a:r>
            <a:r>
              <a:rPr lang="en-IE" sz="2000" dirty="0" smtClean="0"/>
              <a:t/>
            </a:r>
            <a:br>
              <a:rPr lang="en-IE" sz="2000" dirty="0" smtClean="0"/>
            </a:br>
            <a:endParaRPr lang="en-IE" sz="2000" dirty="0" smtClean="0"/>
          </a:p>
          <a:p>
            <a:pPr marL="0" indent="0">
              <a:buNone/>
            </a:pPr>
            <a:r>
              <a:rPr lang="en-IE" sz="2000" dirty="0"/>
              <a:t>Since the introduction of the SICAP programme in April 2015 Cork City Partnership has received referrals and enquiries from a number of agencies about enterprise supports and training. This includes referrals from the Dept. of Social Protection, Local Employment Services, Citizens Information Service and individual self referrals. </a:t>
            </a:r>
            <a:endParaRPr lang="en-US" sz="2000" dirty="0"/>
          </a:p>
          <a:p>
            <a:pPr marL="0" indent="0">
              <a:buNone/>
            </a:pPr>
            <a:endParaRPr lang="en-IE" sz="2300" dirty="0" smtClean="0"/>
          </a:p>
          <a:p>
            <a:pPr marL="0" indent="0">
              <a:buNone/>
            </a:pPr>
            <a:r>
              <a:rPr lang="en-IE" sz="2300" dirty="0" smtClean="0"/>
              <a:t>Target Group:</a:t>
            </a:r>
          </a:p>
          <a:p>
            <a:r>
              <a:rPr lang="en-IE" sz="2000" dirty="0" smtClean="0"/>
              <a:t>Long Term Unemployed</a:t>
            </a:r>
          </a:p>
          <a:p>
            <a:r>
              <a:rPr lang="en-IE" sz="2000" dirty="0" smtClean="0"/>
              <a:t>People living in disadvantaged areas</a:t>
            </a:r>
            <a:endParaRPr lang="en-IE" sz="2000" dirty="0"/>
          </a:p>
        </p:txBody>
      </p:sp>
    </p:spTree>
    <p:extLst>
      <p:ext uri="{BB962C8B-B14F-4D97-AF65-F5344CB8AC3E}">
        <p14:creationId xmlns:p14="http://schemas.microsoft.com/office/powerpoint/2010/main" val="138409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6019800" cy="609600"/>
          </a:xfrm>
        </p:spPr>
        <p:txBody>
          <a:bodyPr/>
          <a:lstStyle/>
          <a:p>
            <a:r>
              <a:rPr lang="en-IE" dirty="0" smtClean="0"/>
              <a:t>Activities</a:t>
            </a:r>
            <a:endParaRPr lang="en-US" dirty="0"/>
          </a:p>
        </p:txBody>
      </p:sp>
      <p:sp>
        <p:nvSpPr>
          <p:cNvPr id="3" name="Content Placeholder 2"/>
          <p:cNvSpPr>
            <a:spLocks noGrp="1"/>
          </p:cNvSpPr>
          <p:nvPr>
            <p:ph idx="1"/>
          </p:nvPr>
        </p:nvSpPr>
        <p:spPr>
          <a:xfrm>
            <a:off x="701824" y="1556792"/>
            <a:ext cx="7758608" cy="5184576"/>
          </a:xfrm>
        </p:spPr>
        <p:txBody>
          <a:bodyPr/>
          <a:lstStyle/>
          <a:p>
            <a:pPr marL="0" lvl="1" indent="0">
              <a:lnSpc>
                <a:spcPct val="150000"/>
              </a:lnSpc>
              <a:buNone/>
            </a:pPr>
            <a:r>
              <a:rPr lang="en-IE" sz="2000" dirty="0"/>
              <a:t>E</a:t>
            </a:r>
            <a:r>
              <a:rPr lang="en-IE" sz="2000" dirty="0" smtClean="0"/>
              <a:t>nterprise </a:t>
            </a:r>
            <a:r>
              <a:rPr lang="en-IE" sz="2000" dirty="0"/>
              <a:t>information </a:t>
            </a:r>
            <a:r>
              <a:rPr lang="en-IE" sz="2000" dirty="0" smtClean="0"/>
              <a:t>workshops - </a:t>
            </a:r>
            <a:r>
              <a:rPr lang="en-IE" sz="2000" dirty="0"/>
              <a:t>bi-weekly basis and accommodate up to 25 people at each </a:t>
            </a:r>
            <a:r>
              <a:rPr lang="en-IE" sz="2000" dirty="0" smtClean="0"/>
              <a:t>session</a:t>
            </a:r>
          </a:p>
          <a:p>
            <a:pPr marL="0" lvl="0" indent="0">
              <a:buNone/>
            </a:pPr>
            <a:r>
              <a:rPr lang="en-IE" sz="2000" dirty="0" smtClean="0"/>
              <a:t>Topics Covered:</a:t>
            </a:r>
          </a:p>
          <a:p>
            <a:pPr marL="628650" lvl="0" indent="-457200">
              <a:buFont typeface="+mj-lt"/>
              <a:buAutoNum type="arabicPeriod"/>
            </a:pPr>
            <a:r>
              <a:rPr lang="ga-IE" sz="2000" dirty="0" smtClean="0"/>
              <a:t>Is </a:t>
            </a:r>
            <a:r>
              <a:rPr lang="ga-IE" sz="2000" dirty="0"/>
              <a:t>‘starting a business’ the right option for you? </a:t>
            </a:r>
            <a:endParaRPr lang="en-US" sz="2000" dirty="0"/>
          </a:p>
          <a:p>
            <a:pPr marL="628650" lvl="0" indent="-457200">
              <a:buFont typeface="+mj-lt"/>
              <a:buAutoNum type="arabicPeriod"/>
            </a:pPr>
            <a:r>
              <a:rPr lang="ga-IE" sz="2000" dirty="0"/>
              <a:t>Enterprise support and training</a:t>
            </a:r>
            <a:endParaRPr lang="en-US" sz="2000" dirty="0"/>
          </a:p>
          <a:p>
            <a:pPr marL="628650" lvl="0" indent="-457200">
              <a:buFont typeface="+mj-lt"/>
              <a:buAutoNum type="arabicPeriod"/>
            </a:pPr>
            <a:r>
              <a:rPr lang="ga-IE" sz="2000" dirty="0"/>
              <a:t>The Back to Work Enterprise Allowance schemes</a:t>
            </a:r>
            <a:endParaRPr lang="en-US" sz="2000" dirty="0"/>
          </a:p>
          <a:p>
            <a:pPr marL="628650" lvl="0" indent="-457200">
              <a:buFont typeface="+mj-lt"/>
              <a:buAutoNum type="arabicPeriod"/>
            </a:pPr>
            <a:r>
              <a:rPr lang="ga-IE" sz="2000" dirty="0"/>
              <a:t>Meeting the qualifying criteria before applying for BTWEA /STEA</a:t>
            </a:r>
            <a:endParaRPr lang="en-US" sz="2000" dirty="0"/>
          </a:p>
          <a:p>
            <a:pPr marL="628650" lvl="0" indent="-457200">
              <a:buFont typeface="+mj-lt"/>
              <a:buAutoNum type="arabicPeriod"/>
            </a:pPr>
            <a:r>
              <a:rPr lang="ga-IE" sz="2000" dirty="0"/>
              <a:t>Assessing your business idea and drawing up a business plan </a:t>
            </a:r>
            <a:endParaRPr lang="en-US" sz="2000" dirty="0"/>
          </a:p>
          <a:p>
            <a:pPr marL="628650" lvl="0" indent="-457200">
              <a:buFont typeface="+mj-lt"/>
              <a:buAutoNum type="arabicPeriod"/>
            </a:pPr>
            <a:r>
              <a:rPr lang="ga-IE" sz="2000" dirty="0"/>
              <a:t>Funding the business start up and the legal status of the business</a:t>
            </a:r>
            <a:endParaRPr lang="en-US" sz="2000" dirty="0"/>
          </a:p>
          <a:p>
            <a:pPr marL="628650" lvl="0" indent="-457200">
              <a:buFont typeface="+mj-lt"/>
              <a:buAutoNum type="arabicPeriod"/>
            </a:pPr>
            <a:r>
              <a:rPr lang="ga-IE" sz="2000" dirty="0"/>
              <a:t>Network and mentoring to develop your idea into a sustainable business</a:t>
            </a:r>
            <a:endParaRPr lang="en-US" sz="2000" dirty="0"/>
          </a:p>
          <a:p>
            <a:pPr marL="457200" lvl="1" indent="0">
              <a:lnSpc>
                <a:spcPct val="150000"/>
              </a:lnSpc>
              <a:buNone/>
            </a:pPr>
            <a:endParaRPr lang="en-IE" sz="2000" dirty="0" smtClean="0"/>
          </a:p>
          <a:p>
            <a:pPr marL="457200" lvl="1" indent="0">
              <a:lnSpc>
                <a:spcPct val="150000"/>
              </a:lnSpc>
              <a:buNone/>
            </a:pPr>
            <a:endParaRPr lang="en-US" sz="2000" dirty="0"/>
          </a:p>
        </p:txBody>
      </p:sp>
      <p:sp>
        <p:nvSpPr>
          <p:cNvPr id="5" name="Rectangle 4"/>
          <p:cNvSpPr/>
          <p:nvPr/>
        </p:nvSpPr>
        <p:spPr>
          <a:xfrm>
            <a:off x="584684" y="5661248"/>
            <a:ext cx="7992888" cy="325538"/>
          </a:xfrm>
          <a:prstGeom prst="rect">
            <a:avLst/>
          </a:prstGeom>
        </p:spPr>
        <p:txBody>
          <a:bodyPr wrap="square">
            <a:spAutoFit/>
          </a:bodyPr>
          <a:lstStyle/>
          <a:p>
            <a:pPr algn="ctr">
              <a:lnSpc>
                <a:spcPct val="115000"/>
              </a:lnSpc>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19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019800" cy="609600"/>
          </a:xfrm>
        </p:spPr>
        <p:txBody>
          <a:bodyPr/>
          <a:lstStyle/>
          <a:p>
            <a:r>
              <a:rPr lang="en-IE" sz="2400" b="1" dirty="0" smtClean="0"/>
              <a:t/>
            </a:r>
            <a:br>
              <a:rPr lang="en-IE" sz="2400" b="1" dirty="0" smtClean="0"/>
            </a:br>
            <a:r>
              <a:rPr lang="en-IE" sz="2400" b="1" dirty="0" smtClean="0"/>
              <a:t>Summary </a:t>
            </a:r>
            <a:r>
              <a:rPr lang="en-IE" sz="2400" b="1" dirty="0"/>
              <a:t>of Achievements in 2015:</a:t>
            </a:r>
            <a:r>
              <a:rPr lang="en-US" dirty="0"/>
              <a:t/>
            </a:r>
            <a:br>
              <a:rPr lang="en-US" dirty="0"/>
            </a:br>
            <a:endParaRPr lang="en-US" dirty="0"/>
          </a:p>
        </p:txBody>
      </p:sp>
      <p:sp>
        <p:nvSpPr>
          <p:cNvPr id="3" name="Content Placeholder 2"/>
          <p:cNvSpPr>
            <a:spLocks noGrp="1"/>
          </p:cNvSpPr>
          <p:nvPr>
            <p:ph idx="1"/>
          </p:nvPr>
        </p:nvSpPr>
        <p:spPr>
          <a:xfrm>
            <a:off x="395536" y="1484784"/>
            <a:ext cx="8424936" cy="3744416"/>
          </a:xfrm>
        </p:spPr>
        <p:txBody>
          <a:bodyPr/>
          <a:lstStyle/>
          <a:p>
            <a:pPr>
              <a:lnSpc>
                <a:spcPct val="150000"/>
              </a:lnSpc>
            </a:pPr>
            <a:r>
              <a:rPr lang="en-IE" sz="2000" dirty="0"/>
              <a:t>477 individuals registered </a:t>
            </a:r>
            <a:r>
              <a:rPr lang="en-IE" sz="2000" dirty="0" smtClean="0"/>
              <a:t>and </a:t>
            </a:r>
            <a:r>
              <a:rPr lang="en-IE" sz="2000" dirty="0"/>
              <a:t>attended the enterprise information </a:t>
            </a:r>
            <a:r>
              <a:rPr lang="en-IE" sz="2000" dirty="0" smtClean="0"/>
              <a:t>workshops in nine months</a:t>
            </a:r>
          </a:p>
          <a:p>
            <a:pPr>
              <a:lnSpc>
                <a:spcPct val="150000"/>
              </a:lnSpc>
            </a:pPr>
            <a:r>
              <a:rPr lang="en-IE" sz="2000" dirty="0"/>
              <a:t>180 people have progressed into self employment </a:t>
            </a:r>
            <a:endParaRPr lang="en-IE" sz="2000" dirty="0" smtClean="0"/>
          </a:p>
          <a:p>
            <a:pPr>
              <a:lnSpc>
                <a:spcPct val="150000"/>
              </a:lnSpc>
            </a:pPr>
            <a:r>
              <a:rPr lang="en-IE" sz="2000" dirty="0" smtClean="0"/>
              <a:t>Good collaborative working relationship built with DSP, </a:t>
            </a:r>
            <a:r>
              <a:rPr lang="en-IE" sz="2000" dirty="0"/>
              <a:t>Local Enterprise Office and </a:t>
            </a:r>
            <a:r>
              <a:rPr lang="en-IE" sz="2000" dirty="0" smtClean="0"/>
              <a:t>LES</a:t>
            </a:r>
          </a:p>
          <a:p>
            <a:pPr>
              <a:lnSpc>
                <a:spcPct val="150000"/>
              </a:lnSpc>
            </a:pPr>
            <a:r>
              <a:rPr lang="en-IE" sz="2000" dirty="0"/>
              <a:t>15 different nationalities </a:t>
            </a:r>
            <a:r>
              <a:rPr lang="en-IE" sz="2000" dirty="0" smtClean="0"/>
              <a:t>supported under </a:t>
            </a:r>
            <a:r>
              <a:rPr lang="en-IE" sz="2000" dirty="0"/>
              <a:t>this action</a:t>
            </a:r>
            <a:r>
              <a:rPr lang="en-IE" sz="2000" dirty="0" smtClean="0"/>
              <a:t> </a:t>
            </a:r>
          </a:p>
          <a:p>
            <a:pPr>
              <a:lnSpc>
                <a:spcPct val="115000"/>
              </a:lnSpc>
            </a:pPr>
            <a:endParaRPr lang="en-IE" sz="2000" dirty="0" smtClean="0"/>
          </a:p>
          <a:p>
            <a:pPr marL="0" indent="0">
              <a:buNone/>
            </a:pPr>
            <a:endParaRPr lang="en-US" sz="2000" dirty="0" smtClean="0"/>
          </a:p>
          <a:p>
            <a:pPr marL="0" indent="0">
              <a:buNone/>
            </a:pPr>
            <a:endParaRPr lang="en-US" sz="1200" dirty="0"/>
          </a:p>
        </p:txBody>
      </p:sp>
    </p:spTree>
    <p:extLst>
      <p:ext uri="{BB962C8B-B14F-4D97-AF65-F5344CB8AC3E}">
        <p14:creationId xmlns:p14="http://schemas.microsoft.com/office/powerpoint/2010/main" val="76946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6019800" cy="609600"/>
          </a:xfrm>
        </p:spPr>
        <p:txBody>
          <a:bodyPr/>
          <a:lstStyle/>
          <a:p>
            <a:r>
              <a:rPr lang="en-IE" dirty="0" smtClean="0"/>
              <a:t>Focus of Presentation</a:t>
            </a:r>
            <a:endParaRPr lang="en-US" dirty="0"/>
          </a:p>
        </p:txBody>
      </p:sp>
      <p:sp>
        <p:nvSpPr>
          <p:cNvPr id="3" name="Content Placeholder 2"/>
          <p:cNvSpPr>
            <a:spLocks noGrp="1"/>
          </p:cNvSpPr>
          <p:nvPr>
            <p:ph idx="1"/>
          </p:nvPr>
        </p:nvSpPr>
        <p:spPr>
          <a:xfrm>
            <a:off x="683568" y="1556792"/>
            <a:ext cx="8280920" cy="4608512"/>
          </a:xfrm>
        </p:spPr>
        <p:txBody>
          <a:bodyPr/>
          <a:lstStyle/>
          <a:p>
            <a:pPr marL="0" indent="0">
              <a:buNone/>
            </a:pPr>
            <a:r>
              <a:rPr lang="en-IE" dirty="0" smtClean="0"/>
              <a:t>To provide a flavour of activities being delivered in this region under the following SICAP Goals:	</a:t>
            </a:r>
          </a:p>
          <a:p>
            <a:pPr marL="457200" lvl="1" indent="0">
              <a:lnSpc>
                <a:spcPct val="200000"/>
              </a:lnSpc>
              <a:buNone/>
            </a:pPr>
            <a:r>
              <a:rPr lang="en-IE" dirty="0" smtClean="0"/>
              <a:t>Goal 1 - Empowering Disadvantaged Communities</a:t>
            </a:r>
          </a:p>
          <a:p>
            <a:pPr marL="457200" lvl="1" indent="0">
              <a:lnSpc>
                <a:spcPct val="200000"/>
              </a:lnSpc>
              <a:buNone/>
            </a:pPr>
            <a:r>
              <a:rPr lang="en-IE" dirty="0" smtClean="0"/>
              <a:t>Goal 2 - Lifelong Learning</a:t>
            </a:r>
          </a:p>
          <a:p>
            <a:pPr marL="457200" lvl="1" indent="0">
              <a:lnSpc>
                <a:spcPct val="200000"/>
              </a:lnSpc>
              <a:buNone/>
            </a:pPr>
            <a:r>
              <a:rPr lang="en-IE" dirty="0" smtClean="0"/>
              <a:t>Goal 3 - Employment </a:t>
            </a:r>
            <a:endParaRPr lang="en-IE" dirty="0"/>
          </a:p>
        </p:txBody>
      </p:sp>
    </p:spTree>
    <p:extLst>
      <p:ext uri="{BB962C8B-B14F-4D97-AF65-F5344CB8AC3E}">
        <p14:creationId xmlns:p14="http://schemas.microsoft.com/office/powerpoint/2010/main" val="23317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86" y="548680"/>
            <a:ext cx="6019800" cy="609600"/>
          </a:xfrm>
        </p:spPr>
        <p:txBody>
          <a:bodyPr/>
          <a:lstStyle/>
          <a:p>
            <a:r>
              <a:rPr lang="en-IE" dirty="0" smtClean="0"/>
              <a:t>Goal 1 Activity in 2015</a:t>
            </a:r>
            <a:endParaRPr lang="en-US" dirty="0"/>
          </a:p>
        </p:txBody>
      </p:sp>
      <p:sp>
        <p:nvSpPr>
          <p:cNvPr id="3" name="Content Placeholder 2"/>
          <p:cNvSpPr>
            <a:spLocks noGrp="1"/>
          </p:cNvSpPr>
          <p:nvPr>
            <p:ph idx="1"/>
          </p:nvPr>
        </p:nvSpPr>
        <p:spPr>
          <a:xfrm>
            <a:off x="685800" y="1484784"/>
            <a:ext cx="8206680" cy="4968552"/>
          </a:xfrm>
        </p:spPr>
        <p:txBody>
          <a:bodyPr/>
          <a:lstStyle/>
          <a:p>
            <a:pPr>
              <a:lnSpc>
                <a:spcPct val="200000"/>
              </a:lnSpc>
            </a:pPr>
            <a:r>
              <a:rPr lang="en-US" dirty="0" smtClean="0"/>
              <a:t>Community </a:t>
            </a:r>
            <a:r>
              <a:rPr lang="en-US" dirty="0"/>
              <a:t>Development Skills </a:t>
            </a:r>
            <a:r>
              <a:rPr lang="en-US" dirty="0" smtClean="0"/>
              <a:t>Training – Cork West District</a:t>
            </a:r>
          </a:p>
          <a:p>
            <a:pPr>
              <a:lnSpc>
                <a:spcPct val="200000"/>
              </a:lnSpc>
            </a:pPr>
            <a:r>
              <a:rPr lang="en-US" dirty="0"/>
              <a:t>Collaborative Networks </a:t>
            </a:r>
            <a:r>
              <a:rPr lang="en-US" dirty="0" smtClean="0"/>
              <a:t>in Kerry</a:t>
            </a:r>
          </a:p>
          <a:p>
            <a:pPr>
              <a:lnSpc>
                <a:spcPct val="200000"/>
              </a:lnSpc>
            </a:pPr>
            <a:r>
              <a:rPr lang="en-US" dirty="0"/>
              <a:t>Community Group </a:t>
            </a:r>
            <a:r>
              <a:rPr lang="en-US" dirty="0" smtClean="0"/>
              <a:t>Development</a:t>
            </a:r>
            <a:br>
              <a:rPr lang="en-US" dirty="0" smtClean="0"/>
            </a:br>
            <a:r>
              <a:rPr lang="en-US" dirty="0" smtClean="0"/>
              <a:t>in Limerick</a:t>
            </a:r>
          </a:p>
          <a:p>
            <a:pPr>
              <a:lnSpc>
                <a:spcPct val="200000"/>
              </a:lnSpc>
            </a:pPr>
            <a:r>
              <a:rPr lang="en-IE" dirty="0"/>
              <a:t>Support for New Communities in Bandon &amp; </a:t>
            </a:r>
            <a:r>
              <a:rPr lang="en-IE" dirty="0" err="1" smtClean="0"/>
              <a:t>Kinsale</a:t>
            </a:r>
            <a:endParaRPr lang="en-US" dirty="0" smtClean="0"/>
          </a:p>
          <a:p>
            <a:pPr marL="0" indent="0">
              <a:lnSpc>
                <a:spcPct val="150000"/>
              </a:lnSpc>
              <a:buNone/>
            </a:pPr>
            <a:endParaRPr lang="en-US" dirty="0" smtClean="0"/>
          </a:p>
          <a:p>
            <a:pPr>
              <a:lnSpc>
                <a:spcPct val="150000"/>
              </a:lnSpc>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087" y="2636912"/>
            <a:ext cx="3232393" cy="2249438"/>
          </a:xfrm>
          <a:prstGeom prst="rect">
            <a:avLst/>
          </a:prstGeom>
          <a:noFill/>
          <a:ln>
            <a:noFill/>
          </a:ln>
        </p:spPr>
      </p:pic>
    </p:spTree>
    <p:extLst>
      <p:ext uri="{BB962C8B-B14F-4D97-AF65-F5344CB8AC3E}">
        <p14:creationId xmlns:p14="http://schemas.microsoft.com/office/powerpoint/2010/main" val="169446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6019800" cy="609600"/>
          </a:xfrm>
        </p:spPr>
        <p:txBody>
          <a:bodyPr/>
          <a:lstStyle/>
          <a:p>
            <a:r>
              <a:rPr lang="en-IE" sz="3200" dirty="0"/>
              <a:t>Support for New Communities</a:t>
            </a:r>
            <a:endParaRPr lang="en-US" sz="3200" dirty="0"/>
          </a:p>
        </p:txBody>
      </p:sp>
      <p:sp>
        <p:nvSpPr>
          <p:cNvPr id="3" name="Content Placeholder 2"/>
          <p:cNvSpPr>
            <a:spLocks noGrp="1"/>
          </p:cNvSpPr>
          <p:nvPr>
            <p:ph idx="1"/>
          </p:nvPr>
        </p:nvSpPr>
        <p:spPr>
          <a:xfrm>
            <a:off x="827584" y="1484784"/>
            <a:ext cx="7704856" cy="5040560"/>
          </a:xfrm>
        </p:spPr>
        <p:txBody>
          <a:bodyPr/>
          <a:lstStyle/>
          <a:p>
            <a:pPr marL="0" indent="0">
              <a:buNone/>
            </a:pPr>
            <a:r>
              <a:rPr lang="en-US" sz="2000" dirty="0"/>
              <a:t>The WCDP identified that although there are English classes available in surrounding areas often these courses cover only the reading and writing of English language. The target group may have gained these skills but often lack the ability to converse. This is often due to a lack of opportunity to practice the use of English and a space to grow their confidence to use it</a:t>
            </a:r>
            <a:r>
              <a:rPr lang="en-US" sz="2000" dirty="0" smtClean="0"/>
              <a:t>.</a:t>
            </a:r>
          </a:p>
          <a:p>
            <a:pPr marL="0" indent="0">
              <a:buNone/>
            </a:pPr>
            <a:endParaRPr lang="en-IE" sz="2000" dirty="0"/>
          </a:p>
          <a:p>
            <a:pPr marL="0" indent="0">
              <a:buNone/>
            </a:pPr>
            <a:r>
              <a:rPr lang="en-IE" sz="2000" dirty="0" smtClean="0"/>
              <a:t>SICAP Target Groups:</a:t>
            </a:r>
          </a:p>
          <a:p>
            <a:pPr lvl="0"/>
            <a:r>
              <a:rPr lang="en-US" sz="2000" dirty="0"/>
              <a:t>All members of New Communities in the Local Area. </a:t>
            </a:r>
            <a:r>
              <a:rPr lang="en-US" sz="2000" dirty="0" smtClean="0"/>
              <a:t>The </a:t>
            </a:r>
            <a:r>
              <a:rPr lang="en-US" sz="2000" dirty="0"/>
              <a:t>services was operational in </a:t>
            </a:r>
            <a:r>
              <a:rPr lang="en-US" sz="2000" dirty="0" err="1"/>
              <a:t>Kinsale</a:t>
            </a:r>
            <a:r>
              <a:rPr lang="en-US" sz="2000" dirty="0"/>
              <a:t> </a:t>
            </a:r>
            <a:r>
              <a:rPr lang="en-US" sz="2000" dirty="0" smtClean="0"/>
              <a:t>from </a:t>
            </a:r>
            <a:r>
              <a:rPr lang="en-US" sz="2000" dirty="0"/>
              <a:t>September 2015.</a:t>
            </a:r>
          </a:p>
        </p:txBody>
      </p:sp>
    </p:spTree>
    <p:extLst>
      <p:ext uri="{BB962C8B-B14F-4D97-AF65-F5344CB8AC3E}">
        <p14:creationId xmlns:p14="http://schemas.microsoft.com/office/powerpoint/2010/main" val="336523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6019800" cy="609600"/>
          </a:xfrm>
        </p:spPr>
        <p:txBody>
          <a:bodyPr/>
          <a:lstStyle/>
          <a:p>
            <a:r>
              <a:rPr lang="en-IE" dirty="0" smtClean="0"/>
              <a:t>Activities:	</a:t>
            </a:r>
            <a:endParaRPr lang="en-US" dirty="0"/>
          </a:p>
        </p:txBody>
      </p:sp>
      <p:sp>
        <p:nvSpPr>
          <p:cNvPr id="3" name="Content Placeholder 2"/>
          <p:cNvSpPr>
            <a:spLocks noGrp="1"/>
          </p:cNvSpPr>
          <p:nvPr>
            <p:ph idx="1"/>
          </p:nvPr>
        </p:nvSpPr>
        <p:spPr>
          <a:xfrm>
            <a:off x="755576" y="1628800"/>
            <a:ext cx="8134672" cy="4464496"/>
          </a:xfrm>
        </p:spPr>
        <p:txBody>
          <a:bodyPr/>
          <a:lstStyle/>
          <a:p>
            <a:r>
              <a:rPr lang="en-US" dirty="0" smtClean="0"/>
              <a:t>Programme was </a:t>
            </a:r>
            <a:r>
              <a:rPr lang="en-US" dirty="0"/>
              <a:t>established in Bandon / </a:t>
            </a:r>
            <a:r>
              <a:rPr lang="en-US" dirty="0" err="1"/>
              <a:t>Kinsale</a:t>
            </a:r>
            <a:r>
              <a:rPr lang="en-US" dirty="0"/>
              <a:t> </a:t>
            </a:r>
            <a:r>
              <a:rPr lang="en-US" dirty="0" smtClean="0"/>
              <a:t>towns</a:t>
            </a:r>
          </a:p>
          <a:p>
            <a:r>
              <a:rPr lang="en-US" dirty="0" smtClean="0"/>
              <a:t>Programmes </a:t>
            </a:r>
            <a:r>
              <a:rPr lang="en-US" dirty="0"/>
              <a:t>are delivered at </a:t>
            </a:r>
            <a:r>
              <a:rPr lang="en-US" dirty="0" smtClean="0"/>
              <a:t>three levels :beginner</a:t>
            </a:r>
            <a:r>
              <a:rPr lang="en-US" dirty="0"/>
              <a:t>, intermediate and advanced level English, including grammar </a:t>
            </a:r>
            <a:r>
              <a:rPr lang="en-US" dirty="0" smtClean="0"/>
              <a:t>tuition</a:t>
            </a:r>
          </a:p>
          <a:p>
            <a:r>
              <a:rPr lang="en-US" dirty="0" smtClean="0"/>
              <a:t>Topics range from:</a:t>
            </a:r>
          </a:p>
          <a:p>
            <a:pPr lvl="1"/>
            <a:r>
              <a:rPr lang="en-US" dirty="0" smtClean="0"/>
              <a:t>shopping</a:t>
            </a:r>
          </a:p>
          <a:p>
            <a:pPr lvl="1"/>
            <a:r>
              <a:rPr lang="en-US" dirty="0" smtClean="0"/>
              <a:t>going </a:t>
            </a:r>
            <a:r>
              <a:rPr lang="en-US" dirty="0"/>
              <a:t>to the </a:t>
            </a:r>
            <a:r>
              <a:rPr lang="en-US" dirty="0" smtClean="0"/>
              <a:t>doctor </a:t>
            </a:r>
          </a:p>
          <a:p>
            <a:pPr lvl="1"/>
            <a:r>
              <a:rPr lang="en-US" dirty="0" smtClean="0"/>
              <a:t>dealing </a:t>
            </a:r>
            <a:r>
              <a:rPr lang="en-US" dirty="0"/>
              <a:t>with your child’s </a:t>
            </a:r>
            <a:r>
              <a:rPr lang="en-US" dirty="0" smtClean="0"/>
              <a:t>school</a:t>
            </a:r>
          </a:p>
          <a:p>
            <a:r>
              <a:rPr lang="en-IE" dirty="0" smtClean="0"/>
              <a:t>Weekly meeting to bring together local community and new community members</a:t>
            </a:r>
          </a:p>
        </p:txBody>
      </p:sp>
    </p:spTree>
    <p:extLst>
      <p:ext uri="{BB962C8B-B14F-4D97-AF65-F5344CB8AC3E}">
        <p14:creationId xmlns:p14="http://schemas.microsoft.com/office/powerpoint/2010/main" val="188442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6019800" cy="609600"/>
          </a:xfrm>
        </p:spPr>
        <p:txBody>
          <a:bodyPr/>
          <a:lstStyle/>
          <a:p>
            <a:r>
              <a:rPr lang="en-IE" sz="2400" b="1" dirty="0" smtClean="0"/>
              <a:t/>
            </a:r>
            <a:br>
              <a:rPr lang="en-IE" sz="2400" b="1" dirty="0" smtClean="0"/>
            </a:br>
            <a:r>
              <a:rPr lang="en-IE" sz="2400" b="1" dirty="0" smtClean="0"/>
              <a:t>Summary </a:t>
            </a:r>
            <a:r>
              <a:rPr lang="en-IE" sz="2400" b="1" dirty="0"/>
              <a:t>of Achievements in 2015:</a:t>
            </a:r>
            <a:r>
              <a:rPr lang="en-US" dirty="0"/>
              <a:t/>
            </a:r>
            <a:br>
              <a:rPr lang="en-US" dirty="0"/>
            </a:br>
            <a:endParaRPr lang="en-US" dirty="0"/>
          </a:p>
        </p:txBody>
      </p:sp>
      <p:sp>
        <p:nvSpPr>
          <p:cNvPr id="3" name="Content Placeholder 2"/>
          <p:cNvSpPr>
            <a:spLocks noGrp="1"/>
          </p:cNvSpPr>
          <p:nvPr>
            <p:ph idx="1"/>
          </p:nvPr>
        </p:nvSpPr>
        <p:spPr>
          <a:xfrm>
            <a:off x="395536" y="1484784"/>
            <a:ext cx="8424936" cy="5112568"/>
          </a:xfrm>
        </p:spPr>
        <p:txBody>
          <a:bodyPr/>
          <a:lstStyle/>
          <a:p>
            <a:pPr lvl="0">
              <a:lnSpc>
                <a:spcPct val="150000"/>
              </a:lnSpc>
            </a:pPr>
            <a:r>
              <a:rPr lang="en-US" sz="2000" dirty="0"/>
              <a:t>European Economic and Social Committee have just awarded </a:t>
            </a:r>
            <a:r>
              <a:rPr lang="en-US" sz="2000" dirty="0" err="1"/>
              <a:t>Failte</a:t>
            </a:r>
            <a:r>
              <a:rPr lang="en-US" sz="2000" dirty="0"/>
              <a:t> </a:t>
            </a:r>
            <a:r>
              <a:rPr lang="en-US" sz="2000" dirty="0" err="1"/>
              <a:t>Isteach</a:t>
            </a:r>
            <a:r>
              <a:rPr lang="en-US" sz="2000" dirty="0"/>
              <a:t> the 2015 EESC Civil Society Prize </a:t>
            </a:r>
            <a:endParaRPr lang="en-US" sz="2000" dirty="0" smtClean="0"/>
          </a:p>
          <a:p>
            <a:pPr lvl="0">
              <a:lnSpc>
                <a:spcPct val="150000"/>
              </a:lnSpc>
            </a:pPr>
            <a:r>
              <a:rPr lang="en-US" sz="2000" dirty="0"/>
              <a:t>15 members signed up from 7 different countries </a:t>
            </a:r>
          </a:p>
          <a:p>
            <a:pPr lvl="0">
              <a:lnSpc>
                <a:spcPct val="150000"/>
              </a:lnSpc>
            </a:pPr>
            <a:r>
              <a:rPr lang="en-US" sz="2000" dirty="0"/>
              <a:t>multi-cultural Christmas food party was held </a:t>
            </a:r>
          </a:p>
          <a:p>
            <a:pPr lvl="0">
              <a:lnSpc>
                <a:spcPct val="150000"/>
              </a:lnSpc>
            </a:pPr>
            <a:r>
              <a:rPr lang="en-US" sz="2000" dirty="0"/>
              <a:t>W</a:t>
            </a:r>
            <a:r>
              <a:rPr lang="en-US" sz="2000" dirty="0" smtClean="0"/>
              <a:t>eekly </a:t>
            </a:r>
            <a:r>
              <a:rPr lang="en-US" sz="2000" dirty="0"/>
              <a:t>meetings have helped not only with language, but it also addressed issues of isolation </a:t>
            </a:r>
          </a:p>
          <a:p>
            <a:pPr lvl="0">
              <a:lnSpc>
                <a:spcPct val="150000"/>
              </a:lnSpc>
            </a:pPr>
            <a:r>
              <a:rPr lang="en-US" sz="2000" dirty="0"/>
              <a:t>G</a:t>
            </a:r>
            <a:r>
              <a:rPr lang="en-US" sz="2000" dirty="0" smtClean="0"/>
              <a:t>reater </a:t>
            </a:r>
            <a:r>
              <a:rPr lang="en-US" sz="2000" dirty="0"/>
              <a:t>awareness of local services, opportunities </a:t>
            </a:r>
          </a:p>
        </p:txBody>
      </p:sp>
    </p:spTree>
    <p:extLst>
      <p:ext uri="{BB962C8B-B14F-4D97-AF65-F5344CB8AC3E}">
        <p14:creationId xmlns:p14="http://schemas.microsoft.com/office/powerpoint/2010/main" val="196139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6019800" cy="609600"/>
          </a:xfrm>
        </p:spPr>
        <p:txBody>
          <a:bodyPr/>
          <a:lstStyle/>
          <a:p>
            <a:r>
              <a:rPr lang="en-IE" sz="2800" dirty="0" smtClean="0"/>
              <a:t>SICAP Goal 2 Activity</a:t>
            </a:r>
            <a:endParaRPr lang="en-US" sz="2800" dirty="0"/>
          </a:p>
        </p:txBody>
      </p:sp>
      <p:sp>
        <p:nvSpPr>
          <p:cNvPr id="3" name="Content Placeholder 2"/>
          <p:cNvSpPr>
            <a:spLocks noGrp="1"/>
          </p:cNvSpPr>
          <p:nvPr>
            <p:ph idx="1"/>
          </p:nvPr>
        </p:nvSpPr>
        <p:spPr>
          <a:xfrm>
            <a:off x="323528" y="1412776"/>
            <a:ext cx="8136904" cy="5112568"/>
          </a:xfrm>
        </p:spPr>
        <p:txBody>
          <a:bodyPr/>
          <a:lstStyle/>
          <a:p>
            <a:pPr>
              <a:lnSpc>
                <a:spcPct val="150000"/>
              </a:lnSpc>
            </a:pPr>
            <a:r>
              <a:rPr lang="en-US" dirty="0" smtClean="0"/>
              <a:t>Youth </a:t>
            </a:r>
            <a:r>
              <a:rPr lang="en-US" dirty="0"/>
              <a:t>focused educational </a:t>
            </a:r>
            <a:r>
              <a:rPr lang="en-US" dirty="0" smtClean="0"/>
              <a:t>supports in Cork City</a:t>
            </a:r>
          </a:p>
          <a:p>
            <a:pPr>
              <a:lnSpc>
                <a:spcPct val="150000"/>
              </a:lnSpc>
            </a:pPr>
            <a:r>
              <a:rPr lang="en-US" dirty="0"/>
              <a:t>Combating Digital Exclusion </a:t>
            </a:r>
            <a:r>
              <a:rPr lang="en-US" dirty="0" smtClean="0"/>
              <a:t>Programme</a:t>
            </a:r>
          </a:p>
          <a:p>
            <a:pPr>
              <a:lnSpc>
                <a:spcPct val="150000"/>
              </a:lnSpc>
            </a:pPr>
            <a:r>
              <a:rPr lang="en-IE" dirty="0" smtClean="0"/>
              <a:t>Special </a:t>
            </a:r>
            <a:r>
              <a:rPr lang="en-IE" dirty="0"/>
              <a:t>Education </a:t>
            </a:r>
            <a:r>
              <a:rPr lang="en-IE" dirty="0" smtClean="0"/>
              <a:t>Needs in South Kerry</a:t>
            </a:r>
          </a:p>
          <a:p>
            <a:pPr>
              <a:lnSpc>
                <a:spcPct val="150000"/>
              </a:lnSpc>
            </a:pPr>
            <a:r>
              <a:rPr lang="en-IE" dirty="0" smtClean="0"/>
              <a:t>Pathways </a:t>
            </a:r>
            <a:r>
              <a:rPr lang="en-IE" dirty="0"/>
              <a:t>to </a:t>
            </a:r>
            <a:r>
              <a:rPr lang="en-IE" dirty="0" smtClean="0"/>
              <a:t>Progression in Monaghan</a:t>
            </a:r>
          </a:p>
          <a:p>
            <a:endParaRPr lang="en-IE" sz="2000" dirty="0" smtClean="0"/>
          </a:p>
          <a:p>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7488832" cy="2160240"/>
          </a:xfrm>
          <a:prstGeom prst="rect">
            <a:avLst/>
          </a:prstGeom>
          <a:noFill/>
          <a:ln>
            <a:noFill/>
          </a:ln>
        </p:spPr>
      </p:pic>
    </p:spTree>
    <p:extLst>
      <p:ext uri="{BB962C8B-B14F-4D97-AF65-F5344CB8AC3E}">
        <p14:creationId xmlns:p14="http://schemas.microsoft.com/office/powerpoint/2010/main" val="79083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45" y="548680"/>
            <a:ext cx="6019800" cy="609600"/>
          </a:xfrm>
        </p:spPr>
        <p:txBody>
          <a:bodyPr/>
          <a:lstStyle/>
          <a:p>
            <a:r>
              <a:rPr lang="en-IE" dirty="0" smtClean="0"/>
              <a:t>Pathways to Progression</a:t>
            </a:r>
            <a:endParaRPr lang="en-US" dirty="0"/>
          </a:p>
        </p:txBody>
      </p:sp>
      <p:sp>
        <p:nvSpPr>
          <p:cNvPr id="3" name="Content Placeholder 2"/>
          <p:cNvSpPr>
            <a:spLocks noGrp="1"/>
          </p:cNvSpPr>
          <p:nvPr>
            <p:ph idx="1"/>
          </p:nvPr>
        </p:nvSpPr>
        <p:spPr>
          <a:xfrm>
            <a:off x="684244" y="1628800"/>
            <a:ext cx="7704179" cy="4896544"/>
          </a:xfrm>
        </p:spPr>
        <p:txBody>
          <a:bodyPr/>
          <a:lstStyle/>
          <a:p>
            <a:pPr marL="0" indent="0">
              <a:buNone/>
            </a:pPr>
            <a:r>
              <a:rPr lang="en-US" sz="2300" dirty="0"/>
              <a:t>This aim of this action is to provide pre-development support to enable people to enter lifelong learning or to progress along the education continuum by building generic skills thereby ultimately increasing their chances of being able to re-enter the employment</a:t>
            </a:r>
            <a:r>
              <a:rPr lang="en-US" sz="2300" dirty="0" smtClean="0"/>
              <a:t>.</a:t>
            </a:r>
          </a:p>
          <a:p>
            <a:pPr marL="0" indent="0">
              <a:buNone/>
            </a:pPr>
            <a:endParaRPr lang="en-IE" sz="2300" dirty="0"/>
          </a:p>
          <a:p>
            <a:pPr marL="0" indent="0">
              <a:buNone/>
            </a:pPr>
            <a:r>
              <a:rPr lang="en-US" sz="2000" dirty="0"/>
              <a:t>The participants came primarily from the following target groups:</a:t>
            </a:r>
          </a:p>
          <a:p>
            <a:pPr lvl="0">
              <a:buFont typeface="Wingdings" panose="05000000000000000000" pitchFamily="2" charset="2"/>
              <a:buChar char="Ø"/>
            </a:pPr>
            <a:r>
              <a:rPr lang="en-US" sz="2000" dirty="0"/>
              <a:t>People living in disadvantaged communities</a:t>
            </a:r>
          </a:p>
          <a:p>
            <a:pPr lvl="0">
              <a:buFont typeface="Wingdings" panose="05000000000000000000" pitchFamily="2" charset="2"/>
              <a:buChar char="Ø"/>
            </a:pPr>
            <a:r>
              <a:rPr lang="en-US" sz="2000" dirty="0"/>
              <a:t>People with disabilities</a:t>
            </a:r>
          </a:p>
          <a:p>
            <a:pPr lvl="0">
              <a:buFont typeface="Wingdings" panose="05000000000000000000" pitchFamily="2" charset="2"/>
              <a:buChar char="Ø"/>
            </a:pPr>
            <a:r>
              <a:rPr lang="en-US" sz="2000" dirty="0"/>
              <a:t>The Unemployed (including those not on the Live register)</a:t>
            </a:r>
          </a:p>
          <a:p>
            <a:pPr lvl="0">
              <a:buFont typeface="Wingdings" panose="05000000000000000000" pitchFamily="2" charset="2"/>
              <a:buChar char="Ø"/>
            </a:pPr>
            <a:r>
              <a:rPr lang="en-US" sz="2000" dirty="0"/>
              <a:t>Young unemployed people from disadvantaged areas</a:t>
            </a:r>
          </a:p>
          <a:p>
            <a:pPr marL="0" indent="0">
              <a:buNone/>
            </a:pPr>
            <a:endParaRPr lang="en-US" sz="2300" dirty="0"/>
          </a:p>
          <a:p>
            <a:endParaRPr lang="en-IE" sz="2300" dirty="0" smtClean="0"/>
          </a:p>
        </p:txBody>
      </p:sp>
    </p:spTree>
    <p:extLst>
      <p:ext uri="{BB962C8B-B14F-4D97-AF65-F5344CB8AC3E}">
        <p14:creationId xmlns:p14="http://schemas.microsoft.com/office/powerpoint/2010/main" val="137804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6019800" cy="609600"/>
          </a:xfrm>
        </p:spPr>
        <p:txBody>
          <a:bodyPr/>
          <a:lstStyle/>
          <a:p>
            <a:r>
              <a:rPr lang="en-IE" dirty="0" smtClean="0"/>
              <a:t>Activities</a:t>
            </a:r>
            <a:endParaRPr lang="en-US" dirty="0"/>
          </a:p>
        </p:txBody>
      </p:sp>
      <p:sp>
        <p:nvSpPr>
          <p:cNvPr id="3" name="Content Placeholder 2"/>
          <p:cNvSpPr>
            <a:spLocks noGrp="1"/>
          </p:cNvSpPr>
          <p:nvPr>
            <p:ph idx="1"/>
          </p:nvPr>
        </p:nvSpPr>
        <p:spPr>
          <a:xfrm>
            <a:off x="701824" y="1556792"/>
            <a:ext cx="7758608" cy="5040560"/>
          </a:xfrm>
        </p:spPr>
        <p:txBody>
          <a:bodyPr/>
          <a:lstStyle/>
          <a:p>
            <a:pPr>
              <a:lnSpc>
                <a:spcPct val="150000"/>
              </a:lnSpc>
            </a:pPr>
            <a:r>
              <a:rPr lang="en-IE" sz="2000" i="1" dirty="0"/>
              <a:t>“The Focus Programme – Making Change Happen” </a:t>
            </a:r>
            <a:r>
              <a:rPr lang="en-IE" sz="2000" dirty="0"/>
              <a:t>was delivered in 5 locations in Co. </a:t>
            </a:r>
            <a:r>
              <a:rPr lang="en-IE" sz="2000" dirty="0" smtClean="0"/>
              <a:t>Monaghan</a:t>
            </a:r>
          </a:p>
          <a:p>
            <a:pPr>
              <a:lnSpc>
                <a:spcPct val="150000"/>
              </a:lnSpc>
            </a:pPr>
            <a:r>
              <a:rPr lang="en-IE" sz="2000" dirty="0" smtClean="0"/>
              <a:t>A </a:t>
            </a:r>
            <a:r>
              <a:rPr lang="en-IE" sz="2000" dirty="0"/>
              <a:t>total of 53 individuals took part. </a:t>
            </a:r>
            <a:endParaRPr lang="en-IE" sz="2000" dirty="0" smtClean="0"/>
          </a:p>
          <a:p>
            <a:pPr>
              <a:lnSpc>
                <a:spcPct val="150000"/>
              </a:lnSpc>
            </a:pPr>
            <a:r>
              <a:rPr lang="en-IE" sz="2000" dirty="0"/>
              <a:t>A mixture of individuals participated in the workshops – all unemployed, some never having worked, some not having worked for a long number of years, some with underlying mental health or literacy issues which prevented them making progress in employment. </a:t>
            </a:r>
            <a:endParaRPr lang="en-US" sz="2000" dirty="0"/>
          </a:p>
          <a:p>
            <a:pPr>
              <a:lnSpc>
                <a:spcPct val="150000"/>
              </a:lnSpc>
            </a:pPr>
            <a:r>
              <a:rPr lang="en-IE" sz="2000" dirty="0"/>
              <a:t>The supportive group work </a:t>
            </a:r>
            <a:r>
              <a:rPr lang="en-IE" sz="2000" dirty="0" smtClean="0"/>
              <a:t>nature of the training provided </a:t>
            </a:r>
            <a:r>
              <a:rPr lang="en-IE" sz="2000" dirty="0"/>
              <a:t>them with a new context through which to assess their own situation. </a:t>
            </a:r>
            <a:endParaRPr lang="en-US" sz="2000" dirty="0"/>
          </a:p>
        </p:txBody>
      </p:sp>
    </p:spTree>
    <p:extLst>
      <p:ext uri="{BB962C8B-B14F-4D97-AF65-F5344CB8AC3E}">
        <p14:creationId xmlns:p14="http://schemas.microsoft.com/office/powerpoint/2010/main" val="48884049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3310</TotalTime>
  <Words>1520</Words>
  <Application>Microsoft Office PowerPoint</Application>
  <PresentationFormat>On-screen Show (4:3)</PresentationFormat>
  <Paragraphs>137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Social Inclusion Community Activation Programme</vt:lpstr>
      <vt:lpstr>Focus of Presentation</vt:lpstr>
      <vt:lpstr>Goal 1 Activity in 2015</vt:lpstr>
      <vt:lpstr>Support for New Communities</vt:lpstr>
      <vt:lpstr>Activities: </vt:lpstr>
      <vt:lpstr> Summary of Achievements in 2015: </vt:lpstr>
      <vt:lpstr>SICAP Goal 2 Activity</vt:lpstr>
      <vt:lpstr>Pathways to Progression</vt:lpstr>
      <vt:lpstr>Activities</vt:lpstr>
      <vt:lpstr> Summary of Achievements in 2015: </vt:lpstr>
      <vt:lpstr>SICAP Goal 3 Activity</vt:lpstr>
      <vt:lpstr>Enterprise and self-employment initiatives</vt:lpstr>
      <vt:lpstr>Activities</vt:lpstr>
      <vt:lpstr> Summary of Achievements in 2015: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Inclusion Community Activation Programme</dc:title>
  <dc:creator>Maria Farry</dc:creator>
  <cp:lastModifiedBy>Bernie Reape - (DECLG)</cp:lastModifiedBy>
  <cp:revision>60</cp:revision>
  <dcterms:created xsi:type="dcterms:W3CDTF">2015-03-04T09:48:18Z</dcterms:created>
  <dcterms:modified xsi:type="dcterms:W3CDTF">2016-03-14T09:57:38Z</dcterms:modified>
</cp:coreProperties>
</file>